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61" r:id="rId2"/>
    <p:sldId id="262" r:id="rId3"/>
    <p:sldId id="263" r:id="rId4"/>
    <p:sldId id="264" r:id="rId5"/>
    <p:sldId id="265" r:id="rId6"/>
    <p:sldId id="266" r:id="rId7"/>
    <p:sldId id="267" r:id="rId8"/>
    <p:sldId id="268" r:id="rId9"/>
    <p:sldId id="269" r:id="rId10"/>
    <p:sldId id="270" r:id="rId11"/>
    <p:sldId id="271" r:id="rId12"/>
    <p:sldId id="272" r:id="rId13"/>
    <p:sldId id="273" r:id="rId14"/>
    <p:sldId id="274" r:id="rId15"/>
    <p:sldId id="275" r:id="rId16"/>
    <p:sldId id="276" r:id="rId17"/>
    <p:sldId id="278" r:id="rId18"/>
    <p:sldId id="279" r:id="rId19"/>
    <p:sldId id="280" r:id="rId20"/>
    <p:sldId id="281" r:id="rId21"/>
    <p:sldId id="282" r:id="rId22"/>
    <p:sldId id="283" r:id="rId23"/>
    <p:sldId id="286" r:id="rId24"/>
    <p:sldId id="284" r:id="rId25"/>
    <p:sldId id="257" r:id="rId26"/>
    <p:sldId id="258" r:id="rId27"/>
    <p:sldId id="287" r:id="rId28"/>
    <p:sldId id="288" r:id="rId29"/>
    <p:sldId id="285" r:id="rId30"/>
    <p:sldId id="289" r:id="rId31"/>
    <p:sldId id="290" r:id="rId32"/>
  </p:sldIdLst>
  <p:sldSz cx="12649200" cy="7315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B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191" autoAdjust="0"/>
    <p:restoredTop sz="95196" autoAdjust="0"/>
  </p:normalViewPr>
  <p:slideViewPr>
    <p:cSldViewPr snapToGrid="0" snapToObjects="1">
      <p:cViewPr varScale="1">
        <p:scale>
          <a:sx n="80" d="100"/>
          <a:sy n="80" d="100"/>
        </p:scale>
        <p:origin x="475"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1DE331-3155-491B-8BA1-1DA1EE1933E7}" type="datetimeFigureOut">
              <a:rPr lang="en-US" smtClean="0"/>
              <a:t>8/1/2023</a:t>
            </a:fld>
            <a:endParaRPr lang="en-US"/>
          </a:p>
        </p:txBody>
      </p:sp>
      <p:sp>
        <p:nvSpPr>
          <p:cNvPr id="4" name="Slide Image Placeholder 3"/>
          <p:cNvSpPr>
            <a:spLocks noGrp="1" noRot="1" noChangeAspect="1"/>
          </p:cNvSpPr>
          <p:nvPr>
            <p:ph type="sldImg" idx="2"/>
          </p:nvPr>
        </p:nvSpPr>
        <p:spPr>
          <a:xfrm>
            <a:off x="760413" y="1143000"/>
            <a:ext cx="53371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5AD059-0D83-4428-B95C-BE80E2756FA5}" type="slidenum">
              <a:rPr lang="en-US" smtClean="0"/>
              <a:t>‹#›</a:t>
            </a:fld>
            <a:endParaRPr lang="en-US"/>
          </a:p>
        </p:txBody>
      </p:sp>
    </p:spTree>
    <p:extLst>
      <p:ext uri="{BB962C8B-B14F-4D97-AF65-F5344CB8AC3E}">
        <p14:creationId xmlns:p14="http://schemas.microsoft.com/office/powerpoint/2010/main" val="3178555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6675" y="650241"/>
            <a:ext cx="9001580" cy="3413760"/>
          </a:xfrm>
        </p:spPr>
        <p:txBody>
          <a:bodyPr anchor="b">
            <a:normAutofit/>
          </a:bodyPr>
          <a:lstStyle>
            <a:lvl1pPr algn="ctr">
              <a:defRPr sz="498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816675" y="4145280"/>
            <a:ext cx="9001580" cy="2032000"/>
          </a:xfrm>
        </p:spPr>
        <p:txBody>
          <a:bodyPr anchor="t">
            <a:normAutofit/>
          </a:bodyPr>
          <a:lstStyle>
            <a:lvl1pPr marL="0" indent="0" algn="ctr">
              <a:buNone/>
              <a:defRPr sz="2179">
                <a:gradFill flip="none" rotWithShape="1">
                  <a:gsLst>
                    <a:gs pos="0">
                      <a:schemeClr val="tx1"/>
                    </a:gs>
                    <a:gs pos="100000">
                      <a:schemeClr val="tx1">
                        <a:lumMod val="75000"/>
                      </a:schemeClr>
                    </a:gs>
                  </a:gsLst>
                  <a:lin ang="5400000" scaled="0"/>
                  <a:tileRect/>
                </a:gradFill>
              </a:defRPr>
            </a:lvl1pPr>
            <a:lvl2pPr marL="474345" indent="0" algn="ctr">
              <a:buNone/>
              <a:defRPr>
                <a:solidFill>
                  <a:schemeClr val="tx1">
                    <a:tint val="75000"/>
                  </a:schemeClr>
                </a:solidFill>
              </a:defRPr>
            </a:lvl2pPr>
            <a:lvl3pPr marL="948690" indent="0" algn="ctr">
              <a:buNone/>
              <a:defRPr>
                <a:solidFill>
                  <a:schemeClr val="tx1">
                    <a:tint val="75000"/>
                  </a:schemeClr>
                </a:solidFill>
              </a:defRPr>
            </a:lvl3pPr>
            <a:lvl4pPr marL="1423035" indent="0" algn="ctr">
              <a:buNone/>
              <a:defRPr>
                <a:solidFill>
                  <a:schemeClr val="tx1">
                    <a:tint val="75000"/>
                  </a:schemeClr>
                </a:solidFill>
              </a:defRPr>
            </a:lvl4pPr>
            <a:lvl5pPr marL="1897380" indent="0" algn="ctr">
              <a:buNone/>
              <a:defRPr>
                <a:solidFill>
                  <a:schemeClr val="tx1">
                    <a:tint val="75000"/>
                  </a:schemeClr>
                </a:solidFill>
              </a:defRPr>
            </a:lvl5pPr>
            <a:lvl6pPr marL="2371725" indent="0" algn="ctr">
              <a:buNone/>
              <a:defRPr>
                <a:solidFill>
                  <a:schemeClr val="tx1">
                    <a:tint val="75000"/>
                  </a:schemeClr>
                </a:solidFill>
              </a:defRPr>
            </a:lvl6pPr>
            <a:lvl7pPr marL="2846070" indent="0" algn="ctr">
              <a:buNone/>
              <a:defRPr>
                <a:solidFill>
                  <a:schemeClr val="tx1">
                    <a:tint val="75000"/>
                  </a:schemeClr>
                </a:solidFill>
              </a:defRPr>
            </a:lvl7pPr>
            <a:lvl8pPr marL="3320415" indent="0" algn="ctr">
              <a:buNone/>
              <a:defRPr>
                <a:solidFill>
                  <a:schemeClr val="tx1">
                    <a:tint val="75000"/>
                  </a:schemeClr>
                </a:solidFill>
              </a:defRPr>
            </a:lvl8pPr>
            <a:lvl9pPr marL="379476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56DD26-32A4-2A43-990A-6F7E5E73786E}"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786020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4216" y="5048389"/>
            <a:ext cx="10277475" cy="604521"/>
          </a:xfrm>
        </p:spPr>
        <p:txBody>
          <a:bodyPr anchor="b">
            <a:normAutofit/>
          </a:bodyPr>
          <a:lstStyle>
            <a:lvl1pPr algn="l">
              <a:defRPr sz="249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053847" y="994253"/>
            <a:ext cx="8534417" cy="3375974"/>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60"/>
            </a:lvl1pPr>
            <a:lvl2pPr marL="474345" indent="0">
              <a:buNone/>
              <a:defRPr sz="1660"/>
            </a:lvl2pPr>
            <a:lvl3pPr marL="948690" indent="0">
              <a:buNone/>
              <a:defRPr sz="1660"/>
            </a:lvl3pPr>
            <a:lvl4pPr marL="1423035" indent="0">
              <a:buNone/>
              <a:defRPr sz="1660"/>
            </a:lvl4pPr>
            <a:lvl5pPr marL="1897380" indent="0">
              <a:buNone/>
              <a:defRPr sz="1660"/>
            </a:lvl5pPr>
            <a:lvl6pPr marL="2371725" indent="0">
              <a:buNone/>
              <a:defRPr sz="1660"/>
            </a:lvl6pPr>
            <a:lvl7pPr marL="2846070" indent="0">
              <a:buNone/>
              <a:defRPr sz="1660"/>
            </a:lvl7pPr>
            <a:lvl8pPr marL="3320415" indent="0">
              <a:buNone/>
              <a:defRPr sz="1660"/>
            </a:lvl8pPr>
            <a:lvl9pPr marL="3794760" indent="0">
              <a:buNone/>
              <a:defRPr sz="1660"/>
            </a:lvl9pPr>
          </a:lstStyle>
          <a:p>
            <a:r>
              <a:rPr lang="en-US"/>
              <a:t>Click icon to add picture</a:t>
            </a:r>
            <a:endParaRPr lang="en-US" dirty="0"/>
          </a:p>
        </p:txBody>
      </p:sp>
      <p:sp>
        <p:nvSpPr>
          <p:cNvPr id="4" name="Text Placeholder 3"/>
          <p:cNvSpPr>
            <a:spLocks noGrp="1"/>
          </p:cNvSpPr>
          <p:nvPr>
            <p:ph type="body" sz="half" idx="2"/>
          </p:nvPr>
        </p:nvSpPr>
        <p:spPr>
          <a:xfrm>
            <a:off x="1184216" y="5652910"/>
            <a:ext cx="10277475" cy="526626"/>
          </a:xfrm>
        </p:spPr>
        <p:txBody>
          <a:bodyPr>
            <a:normAutofit/>
          </a:bodyPr>
          <a:lstStyle>
            <a:lvl1pPr marL="0" indent="0">
              <a:buNone/>
              <a:defRPr sz="1453"/>
            </a:lvl1pPr>
            <a:lvl2pPr marL="474345" indent="0">
              <a:buNone/>
              <a:defRPr sz="1245"/>
            </a:lvl2pPr>
            <a:lvl3pPr marL="948690" indent="0">
              <a:buNone/>
              <a:defRPr sz="1038"/>
            </a:lvl3pPr>
            <a:lvl4pPr marL="1423035" indent="0">
              <a:buNone/>
              <a:defRPr sz="934"/>
            </a:lvl4pPr>
            <a:lvl5pPr marL="1897380" indent="0">
              <a:buNone/>
              <a:defRPr sz="934"/>
            </a:lvl5pPr>
            <a:lvl6pPr marL="2371725" indent="0">
              <a:buNone/>
              <a:defRPr sz="934"/>
            </a:lvl6pPr>
            <a:lvl7pPr marL="2846070" indent="0">
              <a:buNone/>
              <a:defRPr sz="934"/>
            </a:lvl7pPr>
            <a:lvl8pPr marL="3320415" indent="0">
              <a:buNone/>
              <a:defRPr sz="934"/>
            </a:lvl8pPr>
            <a:lvl9pPr marL="3794760" indent="0">
              <a:buNone/>
              <a:defRPr sz="934"/>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348874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84215" y="650242"/>
            <a:ext cx="10277474" cy="3332479"/>
          </a:xfrm>
        </p:spPr>
        <p:txBody>
          <a:bodyPr anchor="ctr">
            <a:normAutofit/>
          </a:bodyPr>
          <a:lstStyle>
            <a:lvl1pPr algn="l">
              <a:defRPr sz="3320" b="0" cap="all"/>
            </a:lvl1pPr>
          </a:lstStyle>
          <a:p>
            <a:r>
              <a:rPr lang="en-US"/>
              <a:t>Click to edit Master title style</a:t>
            </a:r>
            <a:endParaRPr lang="en-US" dirty="0"/>
          </a:p>
        </p:txBody>
      </p:sp>
      <p:sp>
        <p:nvSpPr>
          <p:cNvPr id="3" name="Text Placeholder 2"/>
          <p:cNvSpPr>
            <a:spLocks noGrp="1"/>
          </p:cNvSpPr>
          <p:nvPr>
            <p:ph type="body" idx="1"/>
          </p:nvPr>
        </p:nvSpPr>
        <p:spPr>
          <a:xfrm>
            <a:off x="1184214" y="4632960"/>
            <a:ext cx="10277475" cy="1544320"/>
          </a:xfrm>
        </p:spPr>
        <p:txBody>
          <a:bodyPr anchor="ctr">
            <a:normAutofit/>
          </a:bodyPr>
          <a:lstStyle>
            <a:lvl1pPr marL="0" indent="0" algn="l">
              <a:buNone/>
              <a:defRPr sz="2075">
                <a:gradFill flip="none" rotWithShape="1">
                  <a:gsLst>
                    <a:gs pos="0">
                      <a:schemeClr val="tx1"/>
                    </a:gs>
                    <a:gs pos="100000">
                      <a:schemeClr val="tx1">
                        <a:lumMod val="75000"/>
                      </a:schemeClr>
                    </a:gs>
                  </a:gsLst>
                  <a:lin ang="5400000" scaled="0"/>
                  <a:tileRect/>
                </a:gradFill>
              </a:defRPr>
            </a:lvl1pPr>
            <a:lvl2pPr marL="474345" indent="0">
              <a:buNone/>
              <a:defRPr sz="1868">
                <a:solidFill>
                  <a:schemeClr val="tx1">
                    <a:tint val="75000"/>
                  </a:schemeClr>
                </a:solidFill>
              </a:defRPr>
            </a:lvl2pPr>
            <a:lvl3pPr marL="948690" indent="0">
              <a:buNone/>
              <a:defRPr sz="1660">
                <a:solidFill>
                  <a:schemeClr val="tx1">
                    <a:tint val="75000"/>
                  </a:schemeClr>
                </a:solidFill>
              </a:defRPr>
            </a:lvl3pPr>
            <a:lvl4pPr marL="1423035" indent="0">
              <a:buNone/>
              <a:defRPr sz="1453">
                <a:solidFill>
                  <a:schemeClr val="tx1">
                    <a:tint val="75000"/>
                  </a:schemeClr>
                </a:solidFill>
              </a:defRPr>
            </a:lvl4pPr>
            <a:lvl5pPr marL="1897380" indent="0">
              <a:buNone/>
              <a:defRPr sz="1453">
                <a:solidFill>
                  <a:schemeClr val="tx1">
                    <a:tint val="75000"/>
                  </a:schemeClr>
                </a:solidFill>
              </a:defRPr>
            </a:lvl5pPr>
            <a:lvl6pPr marL="2371725" indent="0">
              <a:buNone/>
              <a:defRPr sz="1453">
                <a:solidFill>
                  <a:schemeClr val="tx1">
                    <a:tint val="75000"/>
                  </a:schemeClr>
                </a:solidFill>
              </a:defRPr>
            </a:lvl6pPr>
            <a:lvl7pPr marL="2846070" indent="0">
              <a:buNone/>
              <a:defRPr sz="1453">
                <a:solidFill>
                  <a:schemeClr val="tx1">
                    <a:tint val="75000"/>
                  </a:schemeClr>
                </a:solidFill>
              </a:defRPr>
            </a:lvl7pPr>
            <a:lvl8pPr marL="3320415" indent="0">
              <a:buNone/>
              <a:defRPr sz="1453">
                <a:solidFill>
                  <a:schemeClr val="tx1">
                    <a:tint val="75000"/>
                  </a:schemeClr>
                </a:solidFill>
              </a:defRPr>
            </a:lvl8pPr>
            <a:lvl9pPr marL="3794760" indent="0">
              <a:buNone/>
              <a:defRPr sz="145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4825590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67985" y="839279"/>
            <a:ext cx="632460" cy="623761"/>
          </a:xfrm>
          <a:prstGeom prst="rect">
            <a:avLst/>
          </a:prstGeom>
        </p:spPr>
        <p:txBody>
          <a:bodyPr vert="horz" lIns="94869" tIns="47435" rIns="94869" bIns="47435"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300" dirty="0">
                <a:solidFill>
                  <a:schemeClr val="accent1"/>
                </a:solidFill>
              </a:rPr>
              <a:t>“</a:t>
            </a:r>
          </a:p>
        </p:txBody>
      </p:sp>
      <p:sp>
        <p:nvSpPr>
          <p:cNvPr id="15" name="TextBox 14"/>
          <p:cNvSpPr txBox="1"/>
          <p:nvPr/>
        </p:nvSpPr>
        <p:spPr>
          <a:xfrm>
            <a:off x="10829230" y="2926080"/>
            <a:ext cx="632460" cy="623761"/>
          </a:xfrm>
          <a:prstGeom prst="rect">
            <a:avLst/>
          </a:prstGeom>
        </p:spPr>
        <p:txBody>
          <a:bodyPr vert="horz" lIns="94869" tIns="47435" rIns="94869" bIns="47435"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300" dirty="0">
                <a:solidFill>
                  <a:schemeClr val="accent1"/>
                </a:solidFill>
              </a:rPr>
              <a:t>”</a:t>
            </a:r>
          </a:p>
        </p:txBody>
      </p:sp>
      <p:sp>
        <p:nvSpPr>
          <p:cNvPr id="2" name="Title 1"/>
          <p:cNvSpPr>
            <a:spLocks noGrp="1"/>
          </p:cNvSpPr>
          <p:nvPr>
            <p:ph type="title"/>
          </p:nvPr>
        </p:nvSpPr>
        <p:spPr>
          <a:xfrm>
            <a:off x="1500446" y="650242"/>
            <a:ext cx="9645013" cy="2926079"/>
          </a:xfrm>
        </p:spPr>
        <p:txBody>
          <a:bodyPr anchor="ctr">
            <a:normAutofit/>
          </a:bodyPr>
          <a:lstStyle>
            <a:lvl1pPr algn="l">
              <a:defRPr sz="332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37617" y="3576320"/>
            <a:ext cx="9170672" cy="406400"/>
          </a:xfrm>
        </p:spPr>
        <p:txBody>
          <a:bodyPr anchor="ctr"/>
          <a:lstStyle>
            <a:lvl1pPr marL="0" indent="0">
              <a:buFontTx/>
              <a:buNone/>
              <a:defRPr/>
            </a:lvl1pPr>
            <a:lvl2pPr marL="474345" indent="0">
              <a:buFontTx/>
              <a:buNone/>
              <a:defRPr/>
            </a:lvl2pPr>
            <a:lvl3pPr marL="948690" indent="0">
              <a:buFontTx/>
              <a:buNone/>
              <a:defRPr/>
            </a:lvl3pPr>
            <a:lvl4pPr marL="1423035" indent="0">
              <a:buFontTx/>
              <a:buNone/>
              <a:defRPr/>
            </a:lvl4pPr>
            <a:lvl5pPr marL="1897380" indent="0">
              <a:buFontTx/>
              <a:buNone/>
              <a:defRPr/>
            </a:lvl5pPr>
          </a:lstStyle>
          <a:p>
            <a:pPr lvl="0"/>
            <a:r>
              <a:rPr lang="en-US"/>
              <a:t>Click to edit Master text styles</a:t>
            </a:r>
          </a:p>
        </p:txBody>
      </p:sp>
      <p:sp>
        <p:nvSpPr>
          <p:cNvPr id="3" name="Text Placeholder 2"/>
          <p:cNvSpPr>
            <a:spLocks noGrp="1"/>
          </p:cNvSpPr>
          <p:nvPr>
            <p:ph type="body" idx="1"/>
          </p:nvPr>
        </p:nvSpPr>
        <p:spPr>
          <a:xfrm>
            <a:off x="1184214" y="4632960"/>
            <a:ext cx="10277475" cy="1544320"/>
          </a:xfrm>
        </p:spPr>
        <p:txBody>
          <a:bodyPr vert="horz" lIns="91440" tIns="45720" rIns="91440" bIns="45720" rtlCol="0" anchor="ctr">
            <a:normAutofit/>
          </a:bodyPr>
          <a:lstStyle>
            <a:lvl1pPr>
              <a:buNone/>
              <a:defRPr lang="en-US" sz="2075">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730957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84215" y="3529153"/>
            <a:ext cx="10277475" cy="1566720"/>
          </a:xfrm>
        </p:spPr>
        <p:txBody>
          <a:bodyPr anchor="b">
            <a:normAutofit/>
          </a:bodyPr>
          <a:lstStyle>
            <a:lvl1pPr algn="l">
              <a:defRPr sz="3320" b="0" cap="all"/>
            </a:lvl1pPr>
          </a:lstStyle>
          <a:p>
            <a:r>
              <a:rPr lang="en-US"/>
              <a:t>Click to edit Master title style</a:t>
            </a:r>
            <a:endParaRPr lang="en-US" dirty="0"/>
          </a:p>
        </p:txBody>
      </p:sp>
      <p:sp>
        <p:nvSpPr>
          <p:cNvPr id="3" name="Text Placeholder 2"/>
          <p:cNvSpPr>
            <a:spLocks noGrp="1"/>
          </p:cNvSpPr>
          <p:nvPr>
            <p:ph type="body" idx="1"/>
          </p:nvPr>
        </p:nvSpPr>
        <p:spPr>
          <a:xfrm>
            <a:off x="1184213" y="5095873"/>
            <a:ext cx="10277476" cy="917760"/>
          </a:xfrm>
        </p:spPr>
        <p:txBody>
          <a:bodyPr vert="horz" lIns="91440" tIns="45720" rIns="91440" bIns="45720" rtlCol="0" anchor="t">
            <a:normAutofit/>
          </a:bodyPr>
          <a:lstStyle>
            <a:lvl1pPr>
              <a:defRPr lang="en-US" sz="2075">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152067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67985" y="839279"/>
            <a:ext cx="632460" cy="623761"/>
          </a:xfrm>
          <a:prstGeom prst="rect">
            <a:avLst/>
          </a:prstGeom>
        </p:spPr>
        <p:txBody>
          <a:bodyPr vert="horz" lIns="94869" tIns="47435" rIns="94869" bIns="47435"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300" dirty="0">
                <a:solidFill>
                  <a:schemeClr val="accent1"/>
                </a:solidFill>
              </a:rPr>
              <a:t>“</a:t>
            </a:r>
          </a:p>
        </p:txBody>
      </p:sp>
      <p:sp>
        <p:nvSpPr>
          <p:cNvPr id="15" name="TextBox 14"/>
          <p:cNvSpPr txBox="1"/>
          <p:nvPr/>
        </p:nvSpPr>
        <p:spPr>
          <a:xfrm>
            <a:off x="10829230" y="2926080"/>
            <a:ext cx="632460" cy="623761"/>
          </a:xfrm>
          <a:prstGeom prst="rect">
            <a:avLst/>
          </a:prstGeom>
        </p:spPr>
        <p:txBody>
          <a:bodyPr vert="horz" lIns="94869" tIns="47435" rIns="94869" bIns="47435"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300" dirty="0">
                <a:solidFill>
                  <a:schemeClr val="accent1"/>
                </a:solidFill>
              </a:rPr>
              <a:t>”</a:t>
            </a:r>
          </a:p>
        </p:txBody>
      </p:sp>
      <p:sp>
        <p:nvSpPr>
          <p:cNvPr id="2" name="Title 1"/>
          <p:cNvSpPr>
            <a:spLocks noGrp="1"/>
          </p:cNvSpPr>
          <p:nvPr>
            <p:ph type="title"/>
          </p:nvPr>
        </p:nvSpPr>
        <p:spPr>
          <a:xfrm>
            <a:off x="1500446" y="650242"/>
            <a:ext cx="9645013" cy="2926079"/>
          </a:xfrm>
        </p:spPr>
        <p:txBody>
          <a:bodyPr anchor="ctr">
            <a:normAutofit/>
          </a:bodyPr>
          <a:lstStyle>
            <a:lvl1pPr algn="l">
              <a:defRPr sz="332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84215" y="4145280"/>
            <a:ext cx="10277475" cy="948267"/>
          </a:xfrm>
        </p:spPr>
        <p:txBody>
          <a:bodyPr vert="horz" lIns="91440" tIns="45720" rIns="91440" bIns="45720" rtlCol="0" anchor="b">
            <a:normAutofit/>
          </a:bodyPr>
          <a:lstStyle>
            <a:lvl1pPr>
              <a:buNone/>
              <a:defRPr lang="en-US" sz="249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84214" y="5093547"/>
            <a:ext cx="10277475" cy="1083733"/>
          </a:xfrm>
        </p:spPr>
        <p:txBody>
          <a:bodyPr anchor="t">
            <a:normAutofit/>
          </a:bodyPr>
          <a:lstStyle>
            <a:lvl1pPr marL="0" indent="0" algn="l">
              <a:buNone/>
              <a:defRPr sz="1868">
                <a:gradFill flip="none" rotWithShape="1">
                  <a:gsLst>
                    <a:gs pos="0">
                      <a:schemeClr val="tx1"/>
                    </a:gs>
                    <a:gs pos="100000">
                      <a:schemeClr val="tx1">
                        <a:lumMod val="75000"/>
                      </a:schemeClr>
                    </a:gs>
                  </a:gsLst>
                  <a:lin ang="5400000" scaled="0"/>
                  <a:tileRect/>
                </a:gradFill>
              </a:defRPr>
            </a:lvl1pPr>
            <a:lvl2pPr marL="474345" indent="0">
              <a:buNone/>
              <a:defRPr sz="1868">
                <a:solidFill>
                  <a:schemeClr val="tx1">
                    <a:tint val="75000"/>
                  </a:schemeClr>
                </a:solidFill>
              </a:defRPr>
            </a:lvl2pPr>
            <a:lvl3pPr marL="948690" indent="0">
              <a:buNone/>
              <a:defRPr sz="1660">
                <a:solidFill>
                  <a:schemeClr val="tx1">
                    <a:tint val="75000"/>
                  </a:schemeClr>
                </a:solidFill>
              </a:defRPr>
            </a:lvl3pPr>
            <a:lvl4pPr marL="1423035" indent="0">
              <a:buNone/>
              <a:defRPr sz="1453">
                <a:solidFill>
                  <a:schemeClr val="tx1">
                    <a:tint val="75000"/>
                  </a:schemeClr>
                </a:solidFill>
              </a:defRPr>
            </a:lvl4pPr>
            <a:lvl5pPr marL="1897380" indent="0">
              <a:buNone/>
              <a:defRPr sz="1453">
                <a:solidFill>
                  <a:schemeClr val="tx1">
                    <a:tint val="75000"/>
                  </a:schemeClr>
                </a:solidFill>
              </a:defRPr>
            </a:lvl5pPr>
            <a:lvl6pPr marL="2371725" indent="0">
              <a:buNone/>
              <a:defRPr sz="1453">
                <a:solidFill>
                  <a:schemeClr val="tx1">
                    <a:tint val="75000"/>
                  </a:schemeClr>
                </a:solidFill>
              </a:defRPr>
            </a:lvl6pPr>
            <a:lvl7pPr marL="2846070" indent="0">
              <a:buNone/>
              <a:defRPr sz="1453">
                <a:solidFill>
                  <a:schemeClr val="tx1">
                    <a:tint val="75000"/>
                  </a:schemeClr>
                </a:solidFill>
              </a:defRPr>
            </a:lvl7pPr>
            <a:lvl8pPr marL="3320415" indent="0">
              <a:buNone/>
              <a:defRPr sz="1453">
                <a:solidFill>
                  <a:schemeClr val="tx1">
                    <a:tint val="75000"/>
                  </a:schemeClr>
                </a:solidFill>
              </a:defRPr>
            </a:lvl8pPr>
            <a:lvl9pPr marL="3794760" indent="0">
              <a:buNone/>
              <a:defRPr sz="145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883177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84215" y="650242"/>
            <a:ext cx="10277474" cy="292607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84215" y="3738880"/>
            <a:ext cx="10277475" cy="894080"/>
          </a:xfrm>
        </p:spPr>
        <p:txBody>
          <a:bodyPr vert="horz" lIns="91440" tIns="45720" rIns="91440" bIns="45720" rtlCol="0" anchor="b">
            <a:normAutofit/>
          </a:bodyPr>
          <a:lstStyle>
            <a:lvl1pPr>
              <a:buNone/>
              <a:defRPr lang="en-US" sz="2905"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84214" y="4632960"/>
            <a:ext cx="10277475" cy="1544320"/>
          </a:xfrm>
        </p:spPr>
        <p:txBody>
          <a:bodyPr anchor="t">
            <a:normAutofit/>
          </a:bodyPr>
          <a:lstStyle>
            <a:lvl1pPr marL="0" indent="0" algn="l">
              <a:buNone/>
              <a:defRPr sz="1868">
                <a:gradFill flip="none" rotWithShape="1">
                  <a:gsLst>
                    <a:gs pos="0">
                      <a:schemeClr val="tx1"/>
                    </a:gs>
                    <a:gs pos="100000">
                      <a:schemeClr val="tx1">
                        <a:lumMod val="75000"/>
                      </a:schemeClr>
                    </a:gs>
                  </a:gsLst>
                  <a:lin ang="5400000" scaled="0"/>
                  <a:tileRect/>
                </a:gradFill>
              </a:defRPr>
            </a:lvl1pPr>
            <a:lvl2pPr marL="474345" indent="0">
              <a:buNone/>
              <a:defRPr sz="1868">
                <a:solidFill>
                  <a:schemeClr val="tx1">
                    <a:tint val="75000"/>
                  </a:schemeClr>
                </a:solidFill>
              </a:defRPr>
            </a:lvl2pPr>
            <a:lvl3pPr marL="948690" indent="0">
              <a:buNone/>
              <a:defRPr sz="1660">
                <a:solidFill>
                  <a:schemeClr val="tx1">
                    <a:tint val="75000"/>
                  </a:schemeClr>
                </a:solidFill>
              </a:defRPr>
            </a:lvl3pPr>
            <a:lvl4pPr marL="1423035" indent="0">
              <a:buNone/>
              <a:defRPr sz="1453">
                <a:solidFill>
                  <a:schemeClr val="tx1">
                    <a:tint val="75000"/>
                  </a:schemeClr>
                </a:solidFill>
              </a:defRPr>
            </a:lvl4pPr>
            <a:lvl5pPr marL="1897380" indent="0">
              <a:buNone/>
              <a:defRPr sz="1453">
                <a:solidFill>
                  <a:schemeClr val="tx1">
                    <a:tint val="75000"/>
                  </a:schemeClr>
                </a:solidFill>
              </a:defRPr>
            </a:lvl5pPr>
            <a:lvl6pPr marL="2371725" indent="0">
              <a:buNone/>
              <a:defRPr sz="1453">
                <a:solidFill>
                  <a:schemeClr val="tx1">
                    <a:tint val="75000"/>
                  </a:schemeClr>
                </a:solidFill>
              </a:defRPr>
            </a:lvl6pPr>
            <a:lvl7pPr marL="2846070" indent="0">
              <a:buNone/>
              <a:defRPr sz="1453">
                <a:solidFill>
                  <a:schemeClr val="tx1">
                    <a:tint val="75000"/>
                  </a:schemeClr>
                </a:solidFill>
              </a:defRPr>
            </a:lvl7pPr>
            <a:lvl8pPr marL="3320415" indent="0">
              <a:buNone/>
              <a:defRPr sz="1453">
                <a:solidFill>
                  <a:schemeClr val="tx1">
                    <a:tint val="75000"/>
                  </a:schemeClr>
                </a:solidFill>
              </a:defRPr>
            </a:lvl8pPr>
            <a:lvl9pPr marL="3794760" indent="0">
              <a:buNone/>
              <a:defRPr sz="145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432148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84216" y="650240"/>
            <a:ext cx="10277473" cy="2032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6DD26-32A4-2A43-990A-6F7E5E73786E}"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1761308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8282" y="650240"/>
            <a:ext cx="2293408" cy="55270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84215" y="650240"/>
            <a:ext cx="7826693" cy="55270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6DD26-32A4-2A43-990A-6F7E5E73786E}"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4071453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56DD26-32A4-2A43-990A-6F7E5E73786E}"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557009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16676" y="3529153"/>
            <a:ext cx="9012555" cy="1566720"/>
          </a:xfrm>
        </p:spPr>
        <p:txBody>
          <a:bodyPr anchor="b"/>
          <a:lstStyle>
            <a:lvl1pPr algn="r">
              <a:defRPr sz="4150" b="0" cap="all"/>
            </a:lvl1pPr>
          </a:lstStyle>
          <a:p>
            <a:r>
              <a:rPr lang="en-US"/>
              <a:t>Click to edit Master title style</a:t>
            </a:r>
            <a:endParaRPr lang="en-US" dirty="0"/>
          </a:p>
        </p:txBody>
      </p:sp>
      <p:sp>
        <p:nvSpPr>
          <p:cNvPr id="3" name="Text Placeholder 2"/>
          <p:cNvSpPr>
            <a:spLocks noGrp="1"/>
          </p:cNvSpPr>
          <p:nvPr>
            <p:ph type="body" idx="1"/>
          </p:nvPr>
        </p:nvSpPr>
        <p:spPr>
          <a:xfrm>
            <a:off x="1816674" y="5095873"/>
            <a:ext cx="9012556" cy="917760"/>
          </a:xfrm>
        </p:spPr>
        <p:txBody>
          <a:bodyPr anchor="t">
            <a:normAutofit/>
          </a:bodyPr>
          <a:lstStyle>
            <a:lvl1pPr marL="0" indent="0" algn="r">
              <a:buNone/>
              <a:defRPr sz="2075">
                <a:gradFill flip="none" rotWithShape="1">
                  <a:gsLst>
                    <a:gs pos="0">
                      <a:schemeClr val="tx1"/>
                    </a:gs>
                    <a:gs pos="100000">
                      <a:schemeClr val="tx1">
                        <a:lumMod val="75000"/>
                      </a:schemeClr>
                    </a:gs>
                  </a:gsLst>
                  <a:lin ang="5400000" scaled="0"/>
                  <a:tileRect/>
                </a:gradFill>
              </a:defRPr>
            </a:lvl1pPr>
            <a:lvl2pPr marL="474345" indent="0">
              <a:buNone/>
              <a:defRPr sz="1868">
                <a:solidFill>
                  <a:schemeClr val="tx1">
                    <a:tint val="75000"/>
                  </a:schemeClr>
                </a:solidFill>
              </a:defRPr>
            </a:lvl2pPr>
            <a:lvl3pPr marL="948690" indent="0">
              <a:buNone/>
              <a:defRPr sz="1660">
                <a:solidFill>
                  <a:schemeClr val="tx1">
                    <a:tint val="75000"/>
                  </a:schemeClr>
                </a:solidFill>
              </a:defRPr>
            </a:lvl3pPr>
            <a:lvl4pPr marL="1423035" indent="0">
              <a:buNone/>
              <a:defRPr sz="1453">
                <a:solidFill>
                  <a:schemeClr val="tx1">
                    <a:tint val="75000"/>
                  </a:schemeClr>
                </a:solidFill>
              </a:defRPr>
            </a:lvl4pPr>
            <a:lvl5pPr marL="1897380" indent="0">
              <a:buNone/>
              <a:defRPr sz="1453">
                <a:solidFill>
                  <a:schemeClr val="tx1">
                    <a:tint val="75000"/>
                  </a:schemeClr>
                </a:solidFill>
              </a:defRPr>
            </a:lvl5pPr>
            <a:lvl6pPr marL="2371725" indent="0">
              <a:buNone/>
              <a:defRPr sz="1453">
                <a:solidFill>
                  <a:schemeClr val="tx1">
                    <a:tint val="75000"/>
                  </a:schemeClr>
                </a:solidFill>
              </a:defRPr>
            </a:lvl6pPr>
            <a:lvl7pPr marL="2846070" indent="0">
              <a:buNone/>
              <a:defRPr sz="1453">
                <a:solidFill>
                  <a:schemeClr val="tx1">
                    <a:tint val="75000"/>
                  </a:schemeClr>
                </a:solidFill>
              </a:defRPr>
            </a:lvl7pPr>
            <a:lvl8pPr marL="3320415" indent="0">
              <a:buNone/>
              <a:defRPr sz="1453">
                <a:solidFill>
                  <a:schemeClr val="tx1">
                    <a:tint val="75000"/>
                  </a:schemeClr>
                </a:solidFill>
              </a:defRPr>
            </a:lvl8pPr>
            <a:lvl9pPr marL="3794760" indent="0">
              <a:buNone/>
              <a:defRPr sz="145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8/1/2023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973463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84215" y="2844800"/>
            <a:ext cx="5059680" cy="3332481"/>
          </a:xfrm>
        </p:spPr>
        <p:txBody>
          <a:bodyPr>
            <a:normAutofit/>
          </a:bodyPr>
          <a:lstStyle>
            <a:lvl1pPr>
              <a:defRPr sz="1868"/>
            </a:lvl1pPr>
            <a:lvl2pPr>
              <a:defRPr sz="1660"/>
            </a:lvl2pPr>
            <a:lvl3pPr>
              <a:defRPr sz="1453"/>
            </a:lvl3pPr>
            <a:lvl4pPr>
              <a:defRPr sz="1245"/>
            </a:lvl4pPr>
            <a:lvl5pPr>
              <a:defRPr sz="1245"/>
            </a:lvl5pPr>
            <a:lvl6pPr>
              <a:defRPr sz="1245"/>
            </a:lvl6pPr>
            <a:lvl7pPr>
              <a:defRPr sz="1245"/>
            </a:lvl7pPr>
            <a:lvl8pPr>
              <a:defRPr sz="1245"/>
            </a:lvl8pPr>
            <a:lvl9pPr>
              <a:defRPr sz="12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02010" y="2844800"/>
            <a:ext cx="5059680" cy="3332480"/>
          </a:xfrm>
        </p:spPr>
        <p:txBody>
          <a:bodyPr>
            <a:normAutofit/>
          </a:bodyPr>
          <a:lstStyle>
            <a:lvl1pPr>
              <a:defRPr sz="1868"/>
            </a:lvl1pPr>
            <a:lvl2pPr>
              <a:defRPr sz="1660"/>
            </a:lvl2pPr>
            <a:lvl3pPr>
              <a:defRPr sz="1453"/>
            </a:lvl3pPr>
            <a:lvl4pPr>
              <a:defRPr sz="1245"/>
            </a:lvl4pPr>
            <a:lvl5pPr>
              <a:defRPr sz="1245"/>
            </a:lvl5pPr>
            <a:lvl6pPr>
              <a:defRPr sz="1245"/>
            </a:lvl6pPr>
            <a:lvl7pPr>
              <a:defRPr sz="1245"/>
            </a:lvl7pPr>
            <a:lvl8pPr>
              <a:defRPr sz="1245"/>
            </a:lvl8pPr>
            <a:lvl9pPr>
              <a:defRPr sz="12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56DD26-32A4-2A43-990A-6F7E5E73786E}"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920255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82878" y="2835769"/>
            <a:ext cx="4761016" cy="614679"/>
          </a:xfrm>
        </p:spPr>
        <p:txBody>
          <a:bodyPr anchor="b">
            <a:noAutofit/>
          </a:bodyPr>
          <a:lstStyle>
            <a:lvl1pPr marL="0" indent="0">
              <a:buNone/>
              <a:defRPr sz="2905" b="0"/>
            </a:lvl1pPr>
            <a:lvl2pPr marL="474345" indent="0">
              <a:buNone/>
              <a:defRPr sz="2075" b="1"/>
            </a:lvl2pPr>
            <a:lvl3pPr marL="948690" indent="0">
              <a:buNone/>
              <a:defRPr sz="1868" b="1"/>
            </a:lvl3pPr>
            <a:lvl4pPr marL="1423035" indent="0">
              <a:buNone/>
              <a:defRPr sz="1660" b="1"/>
            </a:lvl4pPr>
            <a:lvl5pPr marL="1897380" indent="0">
              <a:buNone/>
              <a:defRPr sz="1660" b="1"/>
            </a:lvl5pPr>
            <a:lvl6pPr marL="2371725" indent="0">
              <a:buNone/>
              <a:defRPr sz="1660" b="1"/>
            </a:lvl6pPr>
            <a:lvl7pPr marL="2846070" indent="0">
              <a:buNone/>
              <a:defRPr sz="1660" b="1"/>
            </a:lvl7pPr>
            <a:lvl8pPr marL="3320415" indent="0">
              <a:buNone/>
              <a:defRPr sz="1660" b="1"/>
            </a:lvl8pPr>
            <a:lvl9pPr marL="3794760" indent="0">
              <a:buNone/>
              <a:defRPr sz="1660" b="1"/>
            </a:lvl9pPr>
          </a:lstStyle>
          <a:p>
            <a:pPr lvl="0"/>
            <a:r>
              <a:rPr lang="en-US"/>
              <a:t>Click to edit Master text styles</a:t>
            </a:r>
          </a:p>
        </p:txBody>
      </p:sp>
      <p:sp>
        <p:nvSpPr>
          <p:cNvPr id="4" name="Content Placeholder 3"/>
          <p:cNvSpPr>
            <a:spLocks noGrp="1"/>
          </p:cNvSpPr>
          <p:nvPr>
            <p:ph sz="half" idx="2"/>
          </p:nvPr>
        </p:nvSpPr>
        <p:spPr>
          <a:xfrm>
            <a:off x="1184215" y="3459480"/>
            <a:ext cx="5059680" cy="2717799"/>
          </a:xfrm>
        </p:spPr>
        <p:txBody>
          <a:bodyPr anchor="t">
            <a:normAutofit/>
          </a:bodyPr>
          <a:lstStyle>
            <a:lvl1pPr>
              <a:defRPr sz="1868"/>
            </a:lvl1pPr>
            <a:lvl2pPr>
              <a:defRPr sz="1660"/>
            </a:lvl2pPr>
            <a:lvl3pPr>
              <a:defRPr sz="1453"/>
            </a:lvl3pPr>
            <a:lvl4pPr>
              <a:defRPr sz="1245"/>
            </a:lvl4pPr>
            <a:lvl5pPr>
              <a:defRPr sz="1245"/>
            </a:lvl5pPr>
            <a:lvl6pPr>
              <a:defRPr sz="1245"/>
            </a:lvl6pPr>
            <a:lvl7pPr>
              <a:defRPr sz="1245"/>
            </a:lvl7pPr>
            <a:lvl8pPr>
              <a:defRPr sz="1245"/>
            </a:lvl8pPr>
            <a:lvl9pPr>
              <a:defRPr sz="12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84750" y="2844800"/>
            <a:ext cx="4776941" cy="614679"/>
          </a:xfrm>
        </p:spPr>
        <p:txBody>
          <a:bodyPr anchor="b">
            <a:noAutofit/>
          </a:bodyPr>
          <a:lstStyle>
            <a:lvl1pPr marL="0" indent="0">
              <a:buNone/>
              <a:defRPr sz="2905" b="0"/>
            </a:lvl1pPr>
            <a:lvl2pPr marL="474345" indent="0">
              <a:buNone/>
              <a:defRPr sz="2075" b="1"/>
            </a:lvl2pPr>
            <a:lvl3pPr marL="948690" indent="0">
              <a:buNone/>
              <a:defRPr sz="1868" b="1"/>
            </a:lvl3pPr>
            <a:lvl4pPr marL="1423035" indent="0">
              <a:buNone/>
              <a:defRPr sz="1660" b="1"/>
            </a:lvl4pPr>
            <a:lvl5pPr marL="1897380" indent="0">
              <a:buNone/>
              <a:defRPr sz="1660" b="1"/>
            </a:lvl5pPr>
            <a:lvl6pPr marL="2371725" indent="0">
              <a:buNone/>
              <a:defRPr sz="1660" b="1"/>
            </a:lvl6pPr>
            <a:lvl7pPr marL="2846070" indent="0">
              <a:buNone/>
              <a:defRPr sz="1660" b="1"/>
            </a:lvl7pPr>
            <a:lvl8pPr marL="3320415" indent="0">
              <a:buNone/>
              <a:defRPr sz="1660" b="1"/>
            </a:lvl8pPr>
            <a:lvl9pPr marL="3794760" indent="0">
              <a:buNone/>
              <a:defRPr sz="1660" b="1"/>
            </a:lvl9pPr>
          </a:lstStyle>
          <a:p>
            <a:pPr lvl="0"/>
            <a:r>
              <a:rPr lang="en-US"/>
              <a:t>Click to edit Master text styles</a:t>
            </a:r>
          </a:p>
        </p:txBody>
      </p:sp>
      <p:sp>
        <p:nvSpPr>
          <p:cNvPr id="6" name="Content Placeholder 5"/>
          <p:cNvSpPr>
            <a:spLocks noGrp="1"/>
          </p:cNvSpPr>
          <p:nvPr>
            <p:ph sz="quarter" idx="4"/>
          </p:nvPr>
        </p:nvSpPr>
        <p:spPr>
          <a:xfrm>
            <a:off x="6402010" y="3459480"/>
            <a:ext cx="5059681" cy="2717799"/>
          </a:xfrm>
        </p:spPr>
        <p:txBody>
          <a:bodyPr anchor="t">
            <a:normAutofit/>
          </a:bodyPr>
          <a:lstStyle>
            <a:lvl1pPr>
              <a:defRPr sz="1868"/>
            </a:lvl1pPr>
            <a:lvl2pPr>
              <a:defRPr sz="1660"/>
            </a:lvl2pPr>
            <a:lvl3pPr>
              <a:defRPr sz="1453"/>
            </a:lvl3pPr>
            <a:lvl4pPr>
              <a:defRPr sz="1245"/>
            </a:lvl4pPr>
            <a:lvl5pPr>
              <a:defRPr sz="1245"/>
            </a:lvl5pPr>
            <a:lvl6pPr>
              <a:defRPr sz="1245"/>
            </a:lvl6pPr>
            <a:lvl7pPr>
              <a:defRPr sz="1245"/>
            </a:lvl7pPr>
            <a:lvl8pPr>
              <a:defRPr sz="1245"/>
            </a:lvl8pPr>
            <a:lvl9pPr>
              <a:defRPr sz="124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56DD26-32A4-2A43-990A-6F7E5E73786E}" type="datetimeFigureOut">
              <a:rPr lang="en-US" smtClean="0"/>
              <a:t>8/1/2023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927844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56DD26-32A4-2A43-990A-6F7E5E73786E}" type="datetimeFigureOut">
              <a:rPr lang="en-US" smtClean="0"/>
              <a:t>8/1/2023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670631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6DD26-32A4-2A43-990A-6F7E5E73786E}" type="datetimeFigureOut">
              <a:rPr lang="en-US" smtClean="0"/>
              <a:t>8/1/2023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96926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4214" y="1706880"/>
            <a:ext cx="3682213" cy="1463040"/>
          </a:xfrm>
        </p:spPr>
        <p:txBody>
          <a:bodyPr anchor="b">
            <a:normAutofit/>
          </a:bodyPr>
          <a:lstStyle>
            <a:lvl1pPr algn="l">
              <a:defRPr sz="2490" b="0"/>
            </a:lvl1pPr>
          </a:lstStyle>
          <a:p>
            <a:r>
              <a:rPr lang="en-US"/>
              <a:t>Click to edit Master title style</a:t>
            </a:r>
            <a:endParaRPr lang="en-US" dirty="0"/>
          </a:p>
        </p:txBody>
      </p:sp>
      <p:sp>
        <p:nvSpPr>
          <p:cNvPr id="3" name="Content Placeholder 2"/>
          <p:cNvSpPr>
            <a:spLocks noGrp="1"/>
          </p:cNvSpPr>
          <p:nvPr>
            <p:ph idx="1"/>
          </p:nvPr>
        </p:nvSpPr>
        <p:spPr>
          <a:xfrm>
            <a:off x="5295205" y="650241"/>
            <a:ext cx="6166486" cy="5527040"/>
          </a:xfrm>
        </p:spPr>
        <p:txBody>
          <a:bodyPr anchor="ctr">
            <a:normAutofit/>
          </a:bodyPr>
          <a:lstStyle>
            <a:lvl1pPr>
              <a:defRPr sz="2075"/>
            </a:lvl1pPr>
            <a:lvl2pPr>
              <a:defRPr sz="1868"/>
            </a:lvl2pPr>
            <a:lvl3pPr>
              <a:defRPr sz="1660"/>
            </a:lvl3pPr>
            <a:lvl4pPr>
              <a:defRPr sz="1453"/>
            </a:lvl4pPr>
            <a:lvl5pPr>
              <a:defRPr sz="1453"/>
            </a:lvl5pPr>
            <a:lvl6pPr>
              <a:defRPr sz="1453"/>
            </a:lvl6pPr>
            <a:lvl7pPr>
              <a:defRPr sz="1453"/>
            </a:lvl7pPr>
            <a:lvl8pPr>
              <a:defRPr sz="1453"/>
            </a:lvl8pPr>
            <a:lvl9pPr>
              <a:defRPr sz="145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84214" y="3169920"/>
            <a:ext cx="3682213" cy="1950720"/>
          </a:xfrm>
        </p:spPr>
        <p:txBody>
          <a:bodyPr>
            <a:normAutofit/>
          </a:bodyPr>
          <a:lstStyle>
            <a:lvl1pPr marL="0" indent="0">
              <a:buNone/>
              <a:defRPr sz="1660"/>
            </a:lvl1pPr>
            <a:lvl2pPr marL="474345" indent="0">
              <a:buNone/>
              <a:defRPr sz="1245"/>
            </a:lvl2pPr>
            <a:lvl3pPr marL="948690" indent="0">
              <a:buNone/>
              <a:defRPr sz="1038"/>
            </a:lvl3pPr>
            <a:lvl4pPr marL="1423035" indent="0">
              <a:buNone/>
              <a:defRPr sz="934"/>
            </a:lvl4pPr>
            <a:lvl5pPr marL="1897380" indent="0">
              <a:buNone/>
              <a:defRPr sz="934"/>
            </a:lvl5pPr>
            <a:lvl6pPr marL="2371725" indent="0">
              <a:buNone/>
              <a:defRPr sz="934"/>
            </a:lvl6pPr>
            <a:lvl7pPr marL="2846070" indent="0">
              <a:buNone/>
              <a:defRPr sz="934"/>
            </a:lvl7pPr>
            <a:lvl8pPr marL="3320415" indent="0">
              <a:buNone/>
              <a:defRPr sz="934"/>
            </a:lvl8pPr>
            <a:lvl9pPr marL="3794760" indent="0">
              <a:buNone/>
              <a:defRPr sz="934"/>
            </a:lvl9pPr>
          </a:lstStyle>
          <a:p>
            <a:pPr lvl="0"/>
            <a:r>
              <a:rPr lang="en-US"/>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8/1/2023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229103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4214" y="1706880"/>
            <a:ext cx="5534026" cy="1463040"/>
          </a:xfrm>
        </p:spPr>
        <p:txBody>
          <a:bodyPr anchor="b">
            <a:normAutofit/>
          </a:bodyPr>
          <a:lstStyle>
            <a:lvl1pPr algn="l">
              <a:defRPr sz="2905"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712499" y="-19507"/>
            <a:ext cx="3399471" cy="7363968"/>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60"/>
            </a:lvl1pPr>
            <a:lvl2pPr marL="474345" indent="0">
              <a:buNone/>
              <a:defRPr sz="1660"/>
            </a:lvl2pPr>
            <a:lvl3pPr marL="948690" indent="0">
              <a:buNone/>
              <a:defRPr sz="1660"/>
            </a:lvl3pPr>
            <a:lvl4pPr marL="1423035" indent="0">
              <a:buNone/>
              <a:defRPr sz="1660"/>
            </a:lvl4pPr>
            <a:lvl5pPr marL="1897380" indent="0">
              <a:buNone/>
              <a:defRPr sz="1660"/>
            </a:lvl5pPr>
            <a:lvl6pPr marL="2371725" indent="0">
              <a:buNone/>
              <a:defRPr sz="1660"/>
            </a:lvl6pPr>
            <a:lvl7pPr marL="2846070" indent="0">
              <a:buNone/>
              <a:defRPr sz="1660"/>
            </a:lvl7pPr>
            <a:lvl8pPr marL="3320415" indent="0">
              <a:buNone/>
              <a:defRPr sz="1660"/>
            </a:lvl8pPr>
            <a:lvl9pPr marL="3794760" indent="0">
              <a:buNone/>
              <a:defRPr sz="1660"/>
            </a:lvl9pPr>
          </a:lstStyle>
          <a:p>
            <a:r>
              <a:rPr lang="en-US"/>
              <a:t>Click icon to add picture</a:t>
            </a:r>
            <a:endParaRPr lang="en-US" dirty="0"/>
          </a:p>
        </p:txBody>
      </p:sp>
      <p:sp>
        <p:nvSpPr>
          <p:cNvPr id="4" name="Text Placeholder 3"/>
          <p:cNvSpPr>
            <a:spLocks noGrp="1"/>
          </p:cNvSpPr>
          <p:nvPr>
            <p:ph type="body" sz="half" idx="2"/>
          </p:nvPr>
        </p:nvSpPr>
        <p:spPr>
          <a:xfrm>
            <a:off x="1184214" y="3169920"/>
            <a:ext cx="5534026" cy="1950720"/>
          </a:xfrm>
        </p:spPr>
        <p:txBody>
          <a:bodyPr>
            <a:normAutofit/>
          </a:bodyPr>
          <a:lstStyle>
            <a:lvl1pPr marL="0" indent="0">
              <a:buNone/>
              <a:defRPr sz="1868"/>
            </a:lvl1pPr>
            <a:lvl2pPr marL="474345" indent="0">
              <a:buNone/>
              <a:defRPr sz="1245"/>
            </a:lvl2pPr>
            <a:lvl3pPr marL="948690" indent="0">
              <a:buNone/>
              <a:defRPr sz="1038"/>
            </a:lvl3pPr>
            <a:lvl4pPr marL="1423035" indent="0">
              <a:buNone/>
              <a:defRPr sz="934"/>
            </a:lvl4pPr>
            <a:lvl5pPr marL="1897380" indent="0">
              <a:buNone/>
              <a:defRPr sz="934"/>
            </a:lvl5pPr>
            <a:lvl6pPr marL="2371725" indent="0">
              <a:buNone/>
              <a:defRPr sz="934"/>
            </a:lvl6pPr>
            <a:lvl7pPr marL="2846070" indent="0">
              <a:buNone/>
              <a:defRPr sz="934"/>
            </a:lvl7pPr>
            <a:lvl8pPr marL="3320415" indent="0">
              <a:buNone/>
              <a:defRPr sz="934"/>
            </a:lvl8pPr>
            <a:lvl9pPr marL="3794760" indent="0">
              <a:buNone/>
              <a:defRPr sz="934"/>
            </a:lvl9pPr>
          </a:lstStyle>
          <a:p>
            <a:pPr lvl="0"/>
            <a:r>
              <a:rPr lang="en-US"/>
              <a:t>Click to edit Master text styles</a:t>
            </a:r>
          </a:p>
        </p:txBody>
      </p:sp>
      <p:sp>
        <p:nvSpPr>
          <p:cNvPr id="5" name="Date Placeholder 4"/>
          <p:cNvSpPr>
            <a:spLocks noGrp="1"/>
          </p:cNvSpPr>
          <p:nvPr>
            <p:ph type="dt" sz="half" idx="10"/>
          </p:nvPr>
        </p:nvSpPr>
        <p:spPr>
          <a:xfrm>
            <a:off x="6639182" y="6275494"/>
            <a:ext cx="948690" cy="389467"/>
          </a:xfrm>
        </p:spPr>
        <p:txBody>
          <a:bodyPr/>
          <a:lstStyle/>
          <a:p>
            <a:fld id="{7A56DD26-32A4-2A43-990A-6F7E5E73786E}" type="datetimeFigureOut">
              <a:rPr lang="en-US" smtClean="0"/>
              <a:t>8/1/2023</a:t>
            </a:fld>
            <a:endParaRPr lang="en-US"/>
          </a:p>
        </p:txBody>
      </p:sp>
      <p:sp>
        <p:nvSpPr>
          <p:cNvPr id="6" name="Footer Placeholder 5"/>
          <p:cNvSpPr>
            <a:spLocks noGrp="1"/>
          </p:cNvSpPr>
          <p:nvPr>
            <p:ph type="ftr" sz="quarter" idx="11"/>
          </p:nvPr>
        </p:nvSpPr>
        <p:spPr>
          <a:xfrm>
            <a:off x="1184215" y="6275494"/>
            <a:ext cx="5296853" cy="389467"/>
          </a:xfrm>
        </p:spPr>
        <p:txBody>
          <a:bodyPr/>
          <a:lstStyle/>
          <a:p>
            <a:endParaRPr lang="en-US"/>
          </a:p>
        </p:txBody>
      </p:sp>
      <p:sp>
        <p:nvSpPr>
          <p:cNvPr id="7" name="Slide Number Placeholder 6"/>
          <p:cNvSpPr>
            <a:spLocks noGrp="1"/>
          </p:cNvSpPr>
          <p:nvPr>
            <p:ph type="sldNum" sz="quarter" idx="12"/>
          </p:nvPr>
        </p:nvSpPr>
        <p:spPr>
          <a:xfrm>
            <a:off x="11145461" y="6275494"/>
            <a:ext cx="334663" cy="389467"/>
          </a:xfrm>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1391373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84216" y="650240"/>
            <a:ext cx="10277473" cy="2032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84216" y="2844800"/>
            <a:ext cx="10277473" cy="333248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169022" y="6275494"/>
            <a:ext cx="1660208" cy="389467"/>
          </a:xfrm>
          <a:prstGeom prst="rect">
            <a:avLst/>
          </a:prstGeom>
        </p:spPr>
        <p:txBody>
          <a:bodyPr vert="horz" lIns="91440" tIns="45720" rIns="91440" bIns="45720" rtlCol="0" anchor="ctr"/>
          <a:lstStyle>
            <a:lvl1pPr algn="r">
              <a:defRPr sz="934" b="1" i="0">
                <a:solidFill>
                  <a:schemeClr val="tx1">
                    <a:lumMod val="75000"/>
                  </a:schemeClr>
                </a:solidFill>
                <a:effectLst>
                  <a:outerShdw blurRad="50800" dist="38100" dir="2700000" algn="tl" rotWithShape="0">
                    <a:srgbClr val="000000">
                      <a:alpha val="43000"/>
                    </a:srgbClr>
                  </a:outerShdw>
                </a:effectLst>
                <a:latin typeface="+mn-lt"/>
              </a:defRPr>
            </a:lvl1pPr>
          </a:lstStyle>
          <a:p>
            <a:fld id="{7A56DD26-32A4-2A43-990A-6F7E5E73786E}" type="datetimeFigureOut">
              <a:rPr lang="en-US" smtClean="0"/>
              <a:t>8/1/2023</a:t>
            </a:fld>
            <a:endParaRPr lang="en-US"/>
          </a:p>
        </p:txBody>
      </p:sp>
      <p:sp>
        <p:nvSpPr>
          <p:cNvPr id="5" name="Footer Placeholder 4"/>
          <p:cNvSpPr>
            <a:spLocks noGrp="1"/>
          </p:cNvSpPr>
          <p:nvPr>
            <p:ph type="ftr" sz="quarter" idx="3"/>
          </p:nvPr>
        </p:nvSpPr>
        <p:spPr>
          <a:xfrm>
            <a:off x="1184215" y="6275494"/>
            <a:ext cx="7826693" cy="389467"/>
          </a:xfrm>
          <a:prstGeom prst="rect">
            <a:avLst/>
          </a:prstGeom>
        </p:spPr>
        <p:txBody>
          <a:bodyPr vert="horz" lIns="91440" tIns="45720" rIns="91440" bIns="45720" rtlCol="0" anchor="ctr"/>
          <a:lstStyle>
            <a:lvl1pPr algn="l">
              <a:defRPr sz="934"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908288" y="6275494"/>
            <a:ext cx="571836" cy="389467"/>
          </a:xfrm>
          <a:prstGeom prst="rect">
            <a:avLst/>
          </a:prstGeom>
        </p:spPr>
        <p:txBody>
          <a:bodyPr vert="horz" lIns="91440" tIns="45720" rIns="91440" bIns="45720" rtlCol="0" anchor="ctr"/>
          <a:lstStyle>
            <a:lvl1pPr algn="r">
              <a:defRPr sz="934" b="1" i="0">
                <a:solidFill>
                  <a:schemeClr val="tx1">
                    <a:lumMod val="75000"/>
                  </a:schemeClr>
                </a:solidFill>
                <a:effectLst>
                  <a:outerShdw blurRad="50800" dist="38100" dir="2700000" algn="tl" rotWithShape="0">
                    <a:srgbClr val="000000">
                      <a:alpha val="43000"/>
                    </a:srgbClr>
                  </a:outerShdw>
                </a:effectLst>
                <a:latin typeface="+mn-lt"/>
              </a:defRPr>
            </a:lvl1pPr>
          </a:lstStyle>
          <a:p>
            <a:fld id="{186AF604-6CBA-6F4A-A6F6-26E48A4D0EE4}" type="slidenum">
              <a:rPr lang="en-US" smtClean="0"/>
              <a:t>‹#›</a:t>
            </a:fld>
            <a:endParaRPr lang="en-US"/>
          </a:p>
        </p:txBody>
      </p:sp>
    </p:spTree>
    <p:extLst>
      <p:ext uri="{BB962C8B-B14F-4D97-AF65-F5344CB8AC3E}">
        <p14:creationId xmlns:p14="http://schemas.microsoft.com/office/powerpoint/2010/main" val="34655662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74345" rtl="0" eaLnBrk="1" latinLnBrk="0" hangingPunct="1">
        <a:spcBef>
          <a:spcPct val="0"/>
        </a:spcBef>
        <a:buNone/>
        <a:defRPr sz="332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96466" indent="-296466" algn="l" defTabSz="474345" rtl="0" eaLnBrk="1" latinLnBrk="0" hangingPunct="1">
        <a:spcBef>
          <a:spcPct val="20000"/>
        </a:spcBef>
        <a:spcAft>
          <a:spcPts val="623"/>
        </a:spcAft>
        <a:buClr>
          <a:schemeClr val="tx1"/>
        </a:buClr>
        <a:buSzPct val="100000"/>
        <a:buFont typeface="Arial"/>
        <a:buChar char="•"/>
        <a:defRPr sz="2075"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70811" indent="-296466" algn="l" defTabSz="474345" rtl="0" eaLnBrk="1" latinLnBrk="0" hangingPunct="1">
        <a:spcBef>
          <a:spcPct val="20000"/>
        </a:spcBef>
        <a:spcAft>
          <a:spcPts val="623"/>
        </a:spcAft>
        <a:buClr>
          <a:schemeClr val="tx1"/>
        </a:buClr>
        <a:buSzPct val="100000"/>
        <a:buFont typeface="Arial"/>
        <a:buChar char="•"/>
        <a:defRPr sz="1868"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45156" indent="-296466" algn="l" defTabSz="474345" rtl="0" eaLnBrk="1" latinLnBrk="0" hangingPunct="1">
        <a:spcBef>
          <a:spcPct val="20000"/>
        </a:spcBef>
        <a:spcAft>
          <a:spcPts val="623"/>
        </a:spcAft>
        <a:buClr>
          <a:schemeClr val="tx1"/>
        </a:buClr>
        <a:buSzPct val="100000"/>
        <a:buFont typeface="Arial"/>
        <a:buChar char="•"/>
        <a:defRPr sz="166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600914" indent="-177879" algn="l" defTabSz="474345" rtl="0" eaLnBrk="1" latinLnBrk="0" hangingPunct="1">
        <a:spcBef>
          <a:spcPct val="20000"/>
        </a:spcBef>
        <a:spcAft>
          <a:spcPts val="623"/>
        </a:spcAft>
        <a:buClr>
          <a:schemeClr val="tx1"/>
        </a:buClr>
        <a:buSzPct val="100000"/>
        <a:buFont typeface="Arial"/>
        <a:buChar char="•"/>
        <a:defRPr sz="1453"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75259" indent="-177879" algn="l" defTabSz="474345" rtl="0" eaLnBrk="1" latinLnBrk="0" hangingPunct="1">
        <a:spcBef>
          <a:spcPct val="20000"/>
        </a:spcBef>
        <a:spcAft>
          <a:spcPts val="623"/>
        </a:spcAft>
        <a:buClr>
          <a:schemeClr val="tx1"/>
        </a:buClr>
        <a:buSzPct val="100000"/>
        <a:buFont typeface="Arial"/>
        <a:buChar char="•"/>
        <a:defRPr sz="1453"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608898" indent="-237173" algn="l" defTabSz="474345" rtl="0" eaLnBrk="1" latinLnBrk="0" hangingPunct="1">
        <a:spcBef>
          <a:spcPct val="20000"/>
        </a:spcBef>
        <a:spcAft>
          <a:spcPts val="623"/>
        </a:spcAft>
        <a:buClr>
          <a:schemeClr val="tx1"/>
        </a:buClr>
        <a:buSzPct val="100000"/>
        <a:buFont typeface="Arial"/>
        <a:buChar char="•"/>
        <a:defRPr sz="1245"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3083243" indent="-237173" algn="l" defTabSz="474345" rtl="0" eaLnBrk="1" latinLnBrk="0" hangingPunct="1">
        <a:spcBef>
          <a:spcPct val="20000"/>
        </a:spcBef>
        <a:spcAft>
          <a:spcPts val="623"/>
        </a:spcAft>
        <a:buClr>
          <a:schemeClr val="tx1"/>
        </a:buClr>
        <a:buSzPct val="100000"/>
        <a:buFont typeface="Arial"/>
        <a:buChar char="•"/>
        <a:defRPr sz="1245"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557588" indent="-237173" algn="l" defTabSz="474345" rtl="0" eaLnBrk="1" latinLnBrk="0" hangingPunct="1">
        <a:spcBef>
          <a:spcPct val="20000"/>
        </a:spcBef>
        <a:spcAft>
          <a:spcPts val="623"/>
        </a:spcAft>
        <a:buClr>
          <a:schemeClr val="tx1"/>
        </a:buClr>
        <a:buSzPct val="100000"/>
        <a:buFont typeface="Arial"/>
        <a:buChar char="•"/>
        <a:defRPr sz="1245"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4031933" indent="-237173" algn="l" defTabSz="474345" rtl="0" eaLnBrk="1" latinLnBrk="0" hangingPunct="1">
        <a:spcBef>
          <a:spcPct val="20000"/>
        </a:spcBef>
        <a:spcAft>
          <a:spcPts val="623"/>
        </a:spcAft>
        <a:buClr>
          <a:schemeClr val="tx1"/>
        </a:buClr>
        <a:buSzPct val="100000"/>
        <a:buFont typeface="Arial"/>
        <a:buChar char="•"/>
        <a:defRPr sz="1245"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74345" rtl="0" eaLnBrk="1" latinLnBrk="0" hangingPunct="1">
        <a:defRPr sz="1868" kern="1200">
          <a:solidFill>
            <a:schemeClr val="tx1"/>
          </a:solidFill>
          <a:latin typeface="+mn-lt"/>
          <a:ea typeface="+mn-ea"/>
          <a:cs typeface="+mn-cs"/>
        </a:defRPr>
      </a:lvl1pPr>
      <a:lvl2pPr marL="474345" algn="l" defTabSz="474345" rtl="0" eaLnBrk="1" latinLnBrk="0" hangingPunct="1">
        <a:defRPr sz="1868" kern="1200">
          <a:solidFill>
            <a:schemeClr val="tx1"/>
          </a:solidFill>
          <a:latin typeface="+mn-lt"/>
          <a:ea typeface="+mn-ea"/>
          <a:cs typeface="+mn-cs"/>
        </a:defRPr>
      </a:lvl2pPr>
      <a:lvl3pPr marL="948690" algn="l" defTabSz="474345" rtl="0" eaLnBrk="1" latinLnBrk="0" hangingPunct="1">
        <a:defRPr sz="1868" kern="1200">
          <a:solidFill>
            <a:schemeClr val="tx1"/>
          </a:solidFill>
          <a:latin typeface="+mn-lt"/>
          <a:ea typeface="+mn-ea"/>
          <a:cs typeface="+mn-cs"/>
        </a:defRPr>
      </a:lvl3pPr>
      <a:lvl4pPr marL="1423035" algn="l" defTabSz="474345" rtl="0" eaLnBrk="1" latinLnBrk="0" hangingPunct="1">
        <a:defRPr sz="1868" kern="1200">
          <a:solidFill>
            <a:schemeClr val="tx1"/>
          </a:solidFill>
          <a:latin typeface="+mn-lt"/>
          <a:ea typeface="+mn-ea"/>
          <a:cs typeface="+mn-cs"/>
        </a:defRPr>
      </a:lvl4pPr>
      <a:lvl5pPr marL="1897380" algn="l" defTabSz="474345" rtl="0" eaLnBrk="1" latinLnBrk="0" hangingPunct="1">
        <a:defRPr sz="1868" kern="1200">
          <a:solidFill>
            <a:schemeClr val="tx1"/>
          </a:solidFill>
          <a:latin typeface="+mn-lt"/>
          <a:ea typeface="+mn-ea"/>
          <a:cs typeface="+mn-cs"/>
        </a:defRPr>
      </a:lvl5pPr>
      <a:lvl6pPr marL="2371725" algn="l" defTabSz="474345" rtl="0" eaLnBrk="1" latinLnBrk="0" hangingPunct="1">
        <a:defRPr sz="1868" kern="1200">
          <a:solidFill>
            <a:schemeClr val="tx1"/>
          </a:solidFill>
          <a:latin typeface="+mn-lt"/>
          <a:ea typeface="+mn-ea"/>
          <a:cs typeface="+mn-cs"/>
        </a:defRPr>
      </a:lvl6pPr>
      <a:lvl7pPr marL="2846070" algn="l" defTabSz="474345" rtl="0" eaLnBrk="1" latinLnBrk="0" hangingPunct="1">
        <a:defRPr sz="1868" kern="1200">
          <a:solidFill>
            <a:schemeClr val="tx1"/>
          </a:solidFill>
          <a:latin typeface="+mn-lt"/>
          <a:ea typeface="+mn-ea"/>
          <a:cs typeface="+mn-cs"/>
        </a:defRPr>
      </a:lvl7pPr>
      <a:lvl8pPr marL="3320415" algn="l" defTabSz="474345" rtl="0" eaLnBrk="1" latinLnBrk="0" hangingPunct="1">
        <a:defRPr sz="1868" kern="1200">
          <a:solidFill>
            <a:schemeClr val="tx1"/>
          </a:solidFill>
          <a:latin typeface="+mn-lt"/>
          <a:ea typeface="+mn-ea"/>
          <a:cs typeface="+mn-cs"/>
        </a:defRPr>
      </a:lvl8pPr>
      <a:lvl9pPr marL="3794760" algn="l" defTabSz="474345" rtl="0" eaLnBrk="1" latinLnBrk="0" hangingPunct="1">
        <a:defRPr sz="18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ride.divvybikes.com/data-license-agreement"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hyperlink" Target="https://www.limsforum.com/accelerating-biotherapeutic-analysis-can-you-afford-not-to-use-your-most-valuable-data/9740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tile tx="-6350" ty="44450" sx="100000" sy="92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66318A-1A30-46B0-9783-119CAB8E4C38}"/>
              </a:ext>
            </a:extLst>
          </p:cNvPr>
          <p:cNvPicPr>
            <a:picLocks noChangeAspect="1"/>
          </p:cNvPicPr>
          <p:nvPr/>
        </p:nvPicPr>
        <p:blipFill>
          <a:blip r:embed="rId3"/>
          <a:stretch>
            <a:fillRect/>
          </a:stretch>
        </p:blipFill>
        <p:spPr>
          <a:xfrm>
            <a:off x="10812027" y="0"/>
            <a:ext cx="1837173" cy="2080009"/>
          </a:xfrm>
          <a:prstGeom prst="rect">
            <a:avLst/>
          </a:prstGeom>
          <a:ln>
            <a:noFill/>
          </a:ln>
          <a:effectLst>
            <a:softEdge rad="112500"/>
          </a:effectLst>
        </p:spPr>
      </p:pic>
      <p:sp>
        <p:nvSpPr>
          <p:cNvPr id="7" name="TextBox 6">
            <a:extLst>
              <a:ext uri="{FF2B5EF4-FFF2-40B4-BE49-F238E27FC236}">
                <a16:creationId xmlns:a16="http://schemas.microsoft.com/office/drawing/2014/main" id="{EE3DE342-7FE7-4209-B375-B654CD141867}"/>
              </a:ext>
            </a:extLst>
          </p:cNvPr>
          <p:cNvSpPr txBox="1"/>
          <p:nvPr/>
        </p:nvSpPr>
        <p:spPr>
          <a:xfrm>
            <a:off x="2703006" y="2324113"/>
            <a:ext cx="6973557" cy="1323439"/>
          </a:xfrm>
          <a:prstGeom prst="rect">
            <a:avLst/>
          </a:prstGeom>
          <a:noFill/>
        </p:spPr>
        <p:txBody>
          <a:bodyPr wrap="square" rtlCol="0">
            <a:spAutoFit/>
          </a:bodyPr>
          <a:lstStyle/>
          <a:p>
            <a:r>
              <a:rPr lang="en-US" sz="4000" b="1" dirty="0">
                <a:solidFill>
                  <a:schemeClr val="accent3">
                    <a:lumMod val="75000"/>
                  </a:schemeClr>
                </a:solidFill>
              </a:rPr>
              <a:t>       </a:t>
            </a:r>
            <a:r>
              <a:rPr lang="en-US" sz="4000" b="1" dirty="0" err="1">
                <a:solidFill>
                  <a:schemeClr val="accent3">
                    <a:lumMod val="75000"/>
                  </a:schemeClr>
                </a:solidFill>
              </a:rPr>
              <a:t>Cyclistic</a:t>
            </a:r>
            <a:r>
              <a:rPr lang="en-US" sz="4000" b="1" dirty="0">
                <a:solidFill>
                  <a:schemeClr val="accent3">
                    <a:lumMod val="75000"/>
                  </a:schemeClr>
                </a:solidFill>
              </a:rPr>
              <a:t> </a:t>
            </a:r>
          </a:p>
          <a:p>
            <a:r>
              <a:rPr lang="en-US" sz="4000" b="1" dirty="0">
                <a:solidFill>
                  <a:schemeClr val="accent3">
                    <a:lumMod val="75000"/>
                  </a:schemeClr>
                </a:solidFill>
              </a:rPr>
              <a:t>                           BIKE-SHARE</a:t>
            </a:r>
          </a:p>
        </p:txBody>
      </p:sp>
      <p:sp>
        <p:nvSpPr>
          <p:cNvPr id="9" name="TextBox 8">
            <a:extLst>
              <a:ext uri="{FF2B5EF4-FFF2-40B4-BE49-F238E27FC236}">
                <a16:creationId xmlns:a16="http://schemas.microsoft.com/office/drawing/2014/main" id="{AD1BDA00-38AE-4574-8720-B6792E380417}"/>
              </a:ext>
            </a:extLst>
          </p:cNvPr>
          <p:cNvSpPr txBox="1"/>
          <p:nvPr/>
        </p:nvSpPr>
        <p:spPr>
          <a:xfrm>
            <a:off x="130629" y="6137305"/>
            <a:ext cx="4923692" cy="923330"/>
          </a:xfrm>
          <a:prstGeom prst="rect">
            <a:avLst/>
          </a:prstGeom>
          <a:noFill/>
        </p:spPr>
        <p:txBody>
          <a:bodyPr wrap="square" rtlCol="0">
            <a:spAutoFit/>
          </a:bodyPr>
          <a:lstStyle/>
          <a:p>
            <a:r>
              <a:rPr lang="en-US" dirty="0"/>
              <a:t>Google professional data analysis graduation project</a:t>
            </a:r>
          </a:p>
          <a:p>
            <a:r>
              <a:rPr lang="en-US" dirty="0"/>
              <a:t>By / Mohamed Mahmoud Hasan </a:t>
            </a:r>
          </a:p>
        </p:txBody>
      </p:sp>
      <p:grpSp>
        <p:nvGrpSpPr>
          <p:cNvPr id="15" name="Group 14">
            <a:extLst>
              <a:ext uri="{FF2B5EF4-FFF2-40B4-BE49-F238E27FC236}">
                <a16:creationId xmlns:a16="http://schemas.microsoft.com/office/drawing/2014/main" id="{FE52DA17-FE5D-4918-8CE7-FD1D662713FC}"/>
              </a:ext>
            </a:extLst>
          </p:cNvPr>
          <p:cNvGrpSpPr/>
          <p:nvPr/>
        </p:nvGrpSpPr>
        <p:grpSpPr>
          <a:xfrm>
            <a:off x="-743405" y="-911511"/>
            <a:ext cx="6933189" cy="6152015"/>
            <a:chOff x="-1950131" y="-871606"/>
            <a:chExt cx="6933189" cy="6152015"/>
          </a:xfrm>
          <a:blipFill dpi="0" rotWithShape="1">
            <a:blip r:embed="rId4"/>
            <a:srcRect/>
            <a:stretch>
              <a:fillRect t="8000" r="4000"/>
            </a:stretch>
          </a:blipFill>
        </p:grpSpPr>
        <p:sp>
          <p:nvSpPr>
            <p:cNvPr id="12" name="Rectangle 11">
              <a:extLst>
                <a:ext uri="{FF2B5EF4-FFF2-40B4-BE49-F238E27FC236}">
                  <a16:creationId xmlns:a16="http://schemas.microsoft.com/office/drawing/2014/main" id="{73426936-B9F5-42FD-9D7D-49098101E505}"/>
                </a:ext>
              </a:extLst>
            </p:cNvPr>
            <p:cNvSpPr/>
            <p:nvPr/>
          </p:nvSpPr>
          <p:spPr>
            <a:xfrm rot="1601348">
              <a:off x="300527" y="-871606"/>
              <a:ext cx="4682531" cy="21804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0F18985-407A-4389-9EFA-A8F44E341273}"/>
                </a:ext>
              </a:extLst>
            </p:cNvPr>
            <p:cNvSpPr/>
            <p:nvPr/>
          </p:nvSpPr>
          <p:spPr>
            <a:xfrm rot="1601348">
              <a:off x="-1950131" y="541688"/>
              <a:ext cx="4682531" cy="21804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0C0F31C-CA15-4D5D-9872-6B30628C11E9}"/>
                </a:ext>
              </a:extLst>
            </p:cNvPr>
            <p:cNvSpPr/>
            <p:nvPr/>
          </p:nvSpPr>
          <p:spPr>
            <a:xfrm rot="1601348">
              <a:off x="-1897001" y="3099917"/>
              <a:ext cx="4682531" cy="21804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464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480EC73-9262-4C2A-B413-4CE55E520B84}"/>
              </a:ext>
            </a:extLst>
          </p:cNvPr>
          <p:cNvSpPr/>
          <p:nvPr/>
        </p:nvSpPr>
        <p:spPr>
          <a:xfrm>
            <a:off x="884255" y="43967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Aim of the project </a:t>
            </a:r>
          </a:p>
        </p:txBody>
      </p:sp>
      <p:sp>
        <p:nvSpPr>
          <p:cNvPr id="5" name="TextBox 4">
            <a:extLst>
              <a:ext uri="{FF2B5EF4-FFF2-40B4-BE49-F238E27FC236}">
                <a16:creationId xmlns:a16="http://schemas.microsoft.com/office/drawing/2014/main" id="{DA4C18B9-3931-4560-A072-FE5AF53A4919}"/>
              </a:ext>
            </a:extLst>
          </p:cNvPr>
          <p:cNvSpPr txBox="1"/>
          <p:nvPr/>
        </p:nvSpPr>
        <p:spPr>
          <a:xfrm>
            <a:off x="2419350" y="2019300"/>
            <a:ext cx="8382000" cy="5262979"/>
          </a:xfrm>
          <a:prstGeom prst="rect">
            <a:avLst/>
          </a:prstGeom>
          <a:noFill/>
        </p:spPr>
        <p:txBody>
          <a:bodyPr wrap="square" rtlCol="0">
            <a:spAutoFit/>
          </a:bodyPr>
          <a:lstStyle/>
          <a:p>
            <a:r>
              <a:rPr lang="en-US" sz="2400" dirty="0"/>
              <a:t>Develop a comprehensive Data analysis  solution that meets the business requirement and stakeholder and directors' needs </a:t>
            </a:r>
          </a:p>
          <a:p>
            <a:endParaRPr lang="en-US" sz="2400" dirty="0"/>
          </a:p>
          <a:p>
            <a:endParaRPr lang="en-US" sz="2400" dirty="0"/>
          </a:p>
          <a:p>
            <a:r>
              <a:rPr lang="en-US" sz="2400" dirty="0"/>
              <a:t>Provide actionable insights and recommendations to increase the number of members and increase profitability </a:t>
            </a:r>
          </a:p>
          <a:p>
            <a:endParaRPr lang="en-US" sz="2400" dirty="0"/>
          </a:p>
          <a:p>
            <a:r>
              <a:rPr lang="en-US" sz="2400" dirty="0"/>
              <a:t>Understanding the members and casual  behaviors to improve the business </a:t>
            </a:r>
          </a:p>
          <a:p>
            <a:endParaRPr lang="en-US" dirty="0"/>
          </a:p>
          <a:p>
            <a:endParaRPr lang="en-US" dirty="0"/>
          </a:p>
          <a:p>
            <a:endParaRPr lang="en-US" dirty="0"/>
          </a:p>
          <a:p>
            <a:endParaRPr lang="en-US" dirty="0"/>
          </a:p>
        </p:txBody>
      </p:sp>
      <p:sp>
        <p:nvSpPr>
          <p:cNvPr id="7" name="Arrow: Right 6">
            <a:extLst>
              <a:ext uri="{FF2B5EF4-FFF2-40B4-BE49-F238E27FC236}">
                <a16:creationId xmlns:a16="http://schemas.microsoft.com/office/drawing/2014/main" id="{76B7EFCD-7A38-48E8-AC67-0E9CC028828A}"/>
              </a:ext>
            </a:extLst>
          </p:cNvPr>
          <p:cNvSpPr/>
          <p:nvPr/>
        </p:nvSpPr>
        <p:spPr>
          <a:xfrm>
            <a:off x="1632837" y="2127885"/>
            <a:ext cx="601476"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EACDA5BA-0ABA-46AA-BBFE-7EC749F0D304}"/>
              </a:ext>
            </a:extLst>
          </p:cNvPr>
          <p:cNvSpPr/>
          <p:nvPr/>
        </p:nvSpPr>
        <p:spPr>
          <a:xfrm>
            <a:off x="1613787" y="3994785"/>
            <a:ext cx="601476"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33EE5F51-4645-4AF1-A909-F122DD64B8D8}"/>
              </a:ext>
            </a:extLst>
          </p:cNvPr>
          <p:cNvSpPr/>
          <p:nvPr/>
        </p:nvSpPr>
        <p:spPr>
          <a:xfrm>
            <a:off x="1632837" y="5469255"/>
            <a:ext cx="601476"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7309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76C0123-6AE2-4B37-B53F-70BB21C77ECE}"/>
              </a:ext>
            </a:extLst>
          </p:cNvPr>
          <p:cNvSpPr/>
          <p:nvPr/>
        </p:nvSpPr>
        <p:spPr>
          <a:xfrm>
            <a:off x="3394277" y="600768"/>
            <a:ext cx="5637125" cy="5657221"/>
          </a:xfrm>
          <a:prstGeom prst="ellipse">
            <a:avLst/>
          </a:prstGeom>
          <a:solidFill>
            <a:schemeClr val="bg1">
              <a:lumMod val="75000"/>
              <a:lumOff val="25000"/>
              <a:alpha val="57000"/>
            </a:schemeClr>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1" dirty="0">
                <a:solidFill>
                  <a:schemeClr val="tx1">
                    <a:lumMod val="95000"/>
                  </a:schemeClr>
                </a:solidFill>
              </a:rPr>
              <a:t>Database </a:t>
            </a:r>
            <a:r>
              <a:rPr lang="en-US" sz="4800" b="1" i="1" dirty="0">
                <a:solidFill>
                  <a:schemeClr val="tx1">
                    <a:lumMod val="95000"/>
                  </a:schemeClr>
                </a:solidFill>
              </a:rPr>
              <a:t>Description</a:t>
            </a:r>
            <a:r>
              <a:rPr lang="en-US" sz="4400" b="1" i="1" dirty="0">
                <a:solidFill>
                  <a:schemeClr val="tx1">
                    <a:lumMod val="95000"/>
                  </a:schemeClr>
                </a:solidFill>
              </a:rPr>
              <a:t> </a:t>
            </a:r>
          </a:p>
        </p:txBody>
      </p:sp>
      <p:sp>
        <p:nvSpPr>
          <p:cNvPr id="5" name="Lightning Bolt 4">
            <a:extLst>
              <a:ext uri="{FF2B5EF4-FFF2-40B4-BE49-F238E27FC236}">
                <a16:creationId xmlns:a16="http://schemas.microsoft.com/office/drawing/2014/main" id="{4F67A4DE-69A4-42F9-B52E-D61C396C0BAB}"/>
              </a:ext>
            </a:extLst>
          </p:cNvPr>
          <p:cNvSpPr/>
          <p:nvPr/>
        </p:nvSpPr>
        <p:spPr>
          <a:xfrm>
            <a:off x="2388019" y="914400"/>
            <a:ext cx="1463040" cy="18796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558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E8FE39B-C758-434B-ABE9-64834D225063}"/>
              </a:ext>
            </a:extLst>
          </p:cNvPr>
          <p:cNvSpPr/>
          <p:nvPr/>
        </p:nvSpPr>
        <p:spPr>
          <a:xfrm>
            <a:off x="884255" y="43967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Database Description </a:t>
            </a:r>
          </a:p>
        </p:txBody>
      </p:sp>
      <p:sp>
        <p:nvSpPr>
          <p:cNvPr id="2" name="TextBox 1">
            <a:extLst>
              <a:ext uri="{FF2B5EF4-FFF2-40B4-BE49-F238E27FC236}">
                <a16:creationId xmlns:a16="http://schemas.microsoft.com/office/drawing/2014/main" id="{9D3DADFF-FAC5-40EE-9E56-EDC4F8179A4C}"/>
              </a:ext>
            </a:extLst>
          </p:cNvPr>
          <p:cNvSpPr txBox="1"/>
          <p:nvPr/>
        </p:nvSpPr>
        <p:spPr>
          <a:xfrm>
            <a:off x="695325" y="1838325"/>
            <a:ext cx="11830050" cy="1477328"/>
          </a:xfrm>
          <a:prstGeom prst="rect">
            <a:avLst/>
          </a:prstGeom>
          <a:noFill/>
        </p:spPr>
        <p:txBody>
          <a:bodyPr wrap="square" rtlCol="0">
            <a:spAutoFit/>
          </a:bodyPr>
          <a:lstStyle/>
          <a:p>
            <a:r>
              <a:rPr lang="en-US" dirty="0"/>
              <a:t>The datasets have a different name because </a:t>
            </a:r>
            <a:r>
              <a:rPr lang="en-US" dirty="0" err="1"/>
              <a:t>Cyclistic</a:t>
            </a:r>
            <a:r>
              <a:rPr lang="en-US" dirty="0"/>
              <a:t> is a fictional company. For the purposes of this case study,</a:t>
            </a:r>
          </a:p>
          <a:p>
            <a:r>
              <a:rPr lang="en-US" dirty="0"/>
              <a:t>the datasets are appropriate and will enable you to answer the business questions. The data has been made available by</a:t>
            </a:r>
          </a:p>
          <a:p>
            <a:r>
              <a:rPr lang="en-US" dirty="0"/>
              <a:t>Motivate International Inc. under this </a:t>
            </a:r>
            <a:r>
              <a:rPr lang="en-US" dirty="0">
                <a:hlinkClick r:id="rId2"/>
              </a:rPr>
              <a:t>license</a:t>
            </a:r>
            <a:r>
              <a:rPr lang="en-US" dirty="0"/>
              <a:t>.)</a:t>
            </a:r>
          </a:p>
        </p:txBody>
      </p:sp>
      <p:sp>
        <p:nvSpPr>
          <p:cNvPr id="3" name="TextBox 2">
            <a:extLst>
              <a:ext uri="{FF2B5EF4-FFF2-40B4-BE49-F238E27FC236}">
                <a16:creationId xmlns:a16="http://schemas.microsoft.com/office/drawing/2014/main" id="{65BED319-F0EF-41E3-B149-ACA8F850A0D2}"/>
              </a:ext>
            </a:extLst>
          </p:cNvPr>
          <p:cNvSpPr txBox="1"/>
          <p:nvPr/>
        </p:nvSpPr>
        <p:spPr>
          <a:xfrm>
            <a:off x="695325" y="3476625"/>
            <a:ext cx="11439525" cy="2862322"/>
          </a:xfrm>
          <a:prstGeom prst="rect">
            <a:avLst/>
          </a:prstGeom>
          <a:noFill/>
        </p:spPr>
        <p:txBody>
          <a:bodyPr wrap="square" rtlCol="0">
            <a:spAutoFit/>
          </a:bodyPr>
          <a:lstStyle/>
          <a:p>
            <a:r>
              <a:rPr lang="en-US" dirty="0"/>
              <a:t>Public data: The data being used is publicly available, which means it can be accessed and explored by anyone interested in analyzing how different customer types are using </a:t>
            </a:r>
            <a:r>
              <a:rPr lang="en-US" dirty="0" err="1"/>
              <a:t>Cyclistic</a:t>
            </a:r>
            <a:r>
              <a:rPr lang="en-US" dirty="0"/>
              <a:t> bikes.</a:t>
            </a:r>
          </a:p>
          <a:p>
            <a:endParaRPr lang="en-US" dirty="0"/>
          </a:p>
          <a:p>
            <a:r>
              <a:rPr lang="en-US" dirty="0"/>
              <a:t>Data privacy: There are data-privacy issues associated with the dataset, and it is crucial to acknowledge and respect them. The description specifies that personally identifiable information (PII) of riders, such as credit card numbers, is not included in the dataset.</a:t>
            </a:r>
          </a:p>
          <a:p>
            <a:endParaRPr lang="en-US" dirty="0"/>
          </a:p>
          <a:p>
            <a:r>
              <a:rPr lang="en-US" dirty="0"/>
              <a:t>Limitations: Due to the absence of PII, certain analyses might not be possible. For example, it won't be feasible to connect pass purchases to credit card numbers to determine if casual riders live in the </a:t>
            </a:r>
            <a:r>
              <a:rPr lang="en-US" dirty="0" err="1"/>
              <a:t>Cyclistic</a:t>
            </a:r>
            <a:r>
              <a:rPr lang="en-US" dirty="0"/>
              <a:t> service area or if they have purchased multiple single passes</a:t>
            </a:r>
          </a:p>
        </p:txBody>
      </p:sp>
      <p:sp>
        <p:nvSpPr>
          <p:cNvPr id="7" name="Arrow: Right 6">
            <a:extLst>
              <a:ext uri="{FF2B5EF4-FFF2-40B4-BE49-F238E27FC236}">
                <a16:creationId xmlns:a16="http://schemas.microsoft.com/office/drawing/2014/main" id="{48DCE3F1-8BC4-4720-8287-9318F52837E1}"/>
              </a:ext>
            </a:extLst>
          </p:cNvPr>
          <p:cNvSpPr/>
          <p:nvPr/>
        </p:nvSpPr>
        <p:spPr>
          <a:xfrm>
            <a:off x="93849" y="1914525"/>
            <a:ext cx="601476"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209EDEED-EA66-4656-A5B5-94A1446BC5D3}"/>
              </a:ext>
            </a:extLst>
          </p:cNvPr>
          <p:cNvSpPr/>
          <p:nvPr/>
        </p:nvSpPr>
        <p:spPr>
          <a:xfrm>
            <a:off x="93849" y="3591965"/>
            <a:ext cx="601476"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6ABAA9B2-E53D-4265-B8D1-9CBD6DD80368}"/>
              </a:ext>
            </a:extLst>
          </p:cNvPr>
          <p:cNvSpPr/>
          <p:nvPr/>
        </p:nvSpPr>
        <p:spPr>
          <a:xfrm>
            <a:off x="93849" y="4383911"/>
            <a:ext cx="601476"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62AAE3D-4890-46AA-A949-AB1E2C2321B9}"/>
              </a:ext>
            </a:extLst>
          </p:cNvPr>
          <p:cNvSpPr/>
          <p:nvPr/>
        </p:nvSpPr>
        <p:spPr>
          <a:xfrm>
            <a:off x="93849" y="5486400"/>
            <a:ext cx="601476"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1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F7F08092-C8E6-4C99-96AE-D2A76CF79319}"/>
              </a:ext>
            </a:extLst>
          </p:cNvPr>
          <p:cNvSpPr/>
          <p:nvPr/>
        </p:nvSpPr>
        <p:spPr>
          <a:xfrm>
            <a:off x="3394277" y="600768"/>
            <a:ext cx="5637125" cy="5657221"/>
          </a:xfrm>
          <a:prstGeom prst="ellipse">
            <a:avLst/>
          </a:prstGeom>
          <a:solidFill>
            <a:schemeClr val="bg1">
              <a:lumMod val="75000"/>
              <a:lumOff val="25000"/>
              <a:alpha val="57000"/>
            </a:schemeClr>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1" dirty="0">
                <a:solidFill>
                  <a:schemeClr val="tx1">
                    <a:lumMod val="95000"/>
                  </a:schemeClr>
                </a:solidFill>
              </a:rPr>
              <a:t>Methodology</a:t>
            </a:r>
          </a:p>
          <a:p>
            <a:pPr algn="ctr"/>
            <a:endParaRPr lang="en-US" sz="4400" b="1" i="1" dirty="0">
              <a:solidFill>
                <a:schemeClr val="tx1">
                  <a:lumMod val="95000"/>
                </a:schemeClr>
              </a:solidFill>
            </a:endParaRPr>
          </a:p>
          <a:p>
            <a:pPr algn="ctr"/>
            <a:endParaRPr lang="en-US" sz="4400" b="1" i="1" dirty="0">
              <a:solidFill>
                <a:schemeClr val="tx1">
                  <a:lumMod val="95000"/>
                </a:schemeClr>
              </a:solidFill>
            </a:endParaRPr>
          </a:p>
        </p:txBody>
      </p:sp>
      <p:sp>
        <p:nvSpPr>
          <p:cNvPr id="7" name="Lightning Bolt 6">
            <a:extLst>
              <a:ext uri="{FF2B5EF4-FFF2-40B4-BE49-F238E27FC236}">
                <a16:creationId xmlns:a16="http://schemas.microsoft.com/office/drawing/2014/main" id="{C880B96A-BDAF-4285-B210-A6F84CFA0B4A}"/>
              </a:ext>
            </a:extLst>
          </p:cNvPr>
          <p:cNvSpPr/>
          <p:nvPr/>
        </p:nvSpPr>
        <p:spPr>
          <a:xfrm>
            <a:off x="2388019" y="914400"/>
            <a:ext cx="1463040" cy="18796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649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5F50F9C-9B4D-4605-8815-D5F952CD9C4F}"/>
              </a:ext>
            </a:extLst>
          </p:cNvPr>
          <p:cNvSpPr/>
          <p:nvPr/>
        </p:nvSpPr>
        <p:spPr>
          <a:xfrm>
            <a:off x="884255" y="43967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Methodology process</a:t>
            </a:r>
          </a:p>
        </p:txBody>
      </p:sp>
      <p:sp>
        <p:nvSpPr>
          <p:cNvPr id="5" name="Oval 4">
            <a:extLst>
              <a:ext uri="{FF2B5EF4-FFF2-40B4-BE49-F238E27FC236}">
                <a16:creationId xmlns:a16="http://schemas.microsoft.com/office/drawing/2014/main" id="{DE75940D-A7FC-4BD3-A11D-989466BA8EC3}"/>
              </a:ext>
            </a:extLst>
          </p:cNvPr>
          <p:cNvSpPr/>
          <p:nvPr/>
        </p:nvSpPr>
        <p:spPr>
          <a:xfrm>
            <a:off x="884255" y="2190750"/>
            <a:ext cx="2754295" cy="223837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a:extLst>
              <a:ext uri="{FF2B5EF4-FFF2-40B4-BE49-F238E27FC236}">
                <a16:creationId xmlns:a16="http://schemas.microsoft.com/office/drawing/2014/main" id="{D3C14807-724B-42E0-9B8C-4AB2BB1C35A2}"/>
              </a:ext>
            </a:extLst>
          </p:cNvPr>
          <p:cNvSpPr/>
          <p:nvPr/>
        </p:nvSpPr>
        <p:spPr>
          <a:xfrm>
            <a:off x="1175553" y="2312819"/>
            <a:ext cx="2171697" cy="188595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Ask </a:t>
            </a:r>
          </a:p>
        </p:txBody>
      </p:sp>
      <p:sp>
        <p:nvSpPr>
          <p:cNvPr id="17" name="Oval 16">
            <a:extLst>
              <a:ext uri="{FF2B5EF4-FFF2-40B4-BE49-F238E27FC236}">
                <a16:creationId xmlns:a16="http://schemas.microsoft.com/office/drawing/2014/main" id="{0505F60E-0A88-40C9-A5A3-9DC650E59410}"/>
              </a:ext>
            </a:extLst>
          </p:cNvPr>
          <p:cNvSpPr/>
          <p:nvPr/>
        </p:nvSpPr>
        <p:spPr>
          <a:xfrm>
            <a:off x="5094305" y="2190750"/>
            <a:ext cx="2754295" cy="223837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entagon 17">
            <a:extLst>
              <a:ext uri="{FF2B5EF4-FFF2-40B4-BE49-F238E27FC236}">
                <a16:creationId xmlns:a16="http://schemas.microsoft.com/office/drawing/2014/main" id="{1CDB5B7D-CD4D-42F9-B891-4EE69B64C9A2}"/>
              </a:ext>
            </a:extLst>
          </p:cNvPr>
          <p:cNvSpPr/>
          <p:nvPr/>
        </p:nvSpPr>
        <p:spPr>
          <a:xfrm>
            <a:off x="5385603" y="2312819"/>
            <a:ext cx="2171697" cy="188595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prepare </a:t>
            </a:r>
          </a:p>
        </p:txBody>
      </p:sp>
      <p:sp>
        <p:nvSpPr>
          <p:cNvPr id="19" name="Oval 18">
            <a:extLst>
              <a:ext uri="{FF2B5EF4-FFF2-40B4-BE49-F238E27FC236}">
                <a16:creationId xmlns:a16="http://schemas.microsoft.com/office/drawing/2014/main" id="{2AAA5415-7E5C-4DD5-A259-1E8C3DA8A158}"/>
              </a:ext>
            </a:extLst>
          </p:cNvPr>
          <p:cNvSpPr/>
          <p:nvPr/>
        </p:nvSpPr>
        <p:spPr>
          <a:xfrm>
            <a:off x="9371030" y="2221081"/>
            <a:ext cx="2754295" cy="223837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entagon 19">
            <a:extLst>
              <a:ext uri="{FF2B5EF4-FFF2-40B4-BE49-F238E27FC236}">
                <a16:creationId xmlns:a16="http://schemas.microsoft.com/office/drawing/2014/main" id="{03E84116-FCCE-4992-87DC-7E61EDBA53AF}"/>
              </a:ext>
            </a:extLst>
          </p:cNvPr>
          <p:cNvSpPr/>
          <p:nvPr/>
        </p:nvSpPr>
        <p:spPr>
          <a:xfrm>
            <a:off x="9662328" y="2343150"/>
            <a:ext cx="2171697" cy="188595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Process</a:t>
            </a:r>
            <a:r>
              <a:rPr lang="en-US" dirty="0"/>
              <a:t> </a:t>
            </a:r>
          </a:p>
        </p:txBody>
      </p:sp>
      <p:sp>
        <p:nvSpPr>
          <p:cNvPr id="21" name="Oval 20">
            <a:extLst>
              <a:ext uri="{FF2B5EF4-FFF2-40B4-BE49-F238E27FC236}">
                <a16:creationId xmlns:a16="http://schemas.microsoft.com/office/drawing/2014/main" id="{3E5A0588-D397-4ACD-A4E3-2836AA6459FC}"/>
              </a:ext>
            </a:extLst>
          </p:cNvPr>
          <p:cNvSpPr/>
          <p:nvPr/>
        </p:nvSpPr>
        <p:spPr>
          <a:xfrm>
            <a:off x="884255" y="4783306"/>
            <a:ext cx="2754295" cy="223837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entagon 21">
            <a:extLst>
              <a:ext uri="{FF2B5EF4-FFF2-40B4-BE49-F238E27FC236}">
                <a16:creationId xmlns:a16="http://schemas.microsoft.com/office/drawing/2014/main" id="{AF561601-317E-4008-94D0-C42DB135F6AA}"/>
              </a:ext>
            </a:extLst>
          </p:cNvPr>
          <p:cNvSpPr/>
          <p:nvPr/>
        </p:nvSpPr>
        <p:spPr>
          <a:xfrm>
            <a:off x="1175553" y="4905375"/>
            <a:ext cx="2171697" cy="188595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Analyze</a:t>
            </a:r>
          </a:p>
          <a:p>
            <a:pPr algn="ctr"/>
            <a:r>
              <a:rPr lang="en-US" dirty="0"/>
              <a:t> </a:t>
            </a:r>
          </a:p>
        </p:txBody>
      </p:sp>
      <p:sp>
        <p:nvSpPr>
          <p:cNvPr id="23" name="Oval 22">
            <a:extLst>
              <a:ext uri="{FF2B5EF4-FFF2-40B4-BE49-F238E27FC236}">
                <a16:creationId xmlns:a16="http://schemas.microsoft.com/office/drawing/2014/main" id="{BECEFE8F-3B1E-41B7-9CCF-6FBA8CFBDFC6}"/>
              </a:ext>
            </a:extLst>
          </p:cNvPr>
          <p:cNvSpPr/>
          <p:nvPr/>
        </p:nvSpPr>
        <p:spPr>
          <a:xfrm>
            <a:off x="5094305" y="4783306"/>
            <a:ext cx="2754295" cy="223837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entagon 23">
            <a:extLst>
              <a:ext uri="{FF2B5EF4-FFF2-40B4-BE49-F238E27FC236}">
                <a16:creationId xmlns:a16="http://schemas.microsoft.com/office/drawing/2014/main" id="{A7BB9496-DFFA-4D66-AF76-423E38254B94}"/>
              </a:ext>
            </a:extLst>
          </p:cNvPr>
          <p:cNvSpPr/>
          <p:nvPr/>
        </p:nvSpPr>
        <p:spPr>
          <a:xfrm>
            <a:off x="5385603" y="4905375"/>
            <a:ext cx="2171697" cy="188595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Share </a:t>
            </a:r>
          </a:p>
        </p:txBody>
      </p:sp>
      <p:sp>
        <p:nvSpPr>
          <p:cNvPr id="25" name="Oval 24">
            <a:extLst>
              <a:ext uri="{FF2B5EF4-FFF2-40B4-BE49-F238E27FC236}">
                <a16:creationId xmlns:a16="http://schemas.microsoft.com/office/drawing/2014/main" id="{E2AA323C-FFB0-44D4-82E9-10E991D08F97}"/>
              </a:ext>
            </a:extLst>
          </p:cNvPr>
          <p:cNvSpPr/>
          <p:nvPr/>
        </p:nvSpPr>
        <p:spPr>
          <a:xfrm>
            <a:off x="9371030" y="4783306"/>
            <a:ext cx="2754295" cy="223837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entagon 25">
            <a:extLst>
              <a:ext uri="{FF2B5EF4-FFF2-40B4-BE49-F238E27FC236}">
                <a16:creationId xmlns:a16="http://schemas.microsoft.com/office/drawing/2014/main" id="{0ECC52D4-1D34-46D9-A73D-F0A9765A4F29}"/>
              </a:ext>
            </a:extLst>
          </p:cNvPr>
          <p:cNvSpPr/>
          <p:nvPr/>
        </p:nvSpPr>
        <p:spPr>
          <a:xfrm>
            <a:off x="9662328" y="4905375"/>
            <a:ext cx="2171697" cy="188595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Act</a:t>
            </a:r>
            <a:r>
              <a:rPr lang="en-US" sz="3600" dirty="0"/>
              <a:t>  </a:t>
            </a:r>
          </a:p>
        </p:txBody>
      </p:sp>
    </p:spTree>
    <p:extLst>
      <p:ext uri="{BB962C8B-B14F-4D97-AF65-F5344CB8AC3E}">
        <p14:creationId xmlns:p14="http://schemas.microsoft.com/office/powerpoint/2010/main" val="159072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down)">
                                      <p:cBhvr>
                                        <p:cTn id="22" dur="500"/>
                                        <p:tgtEl>
                                          <p:spTgt spid="1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down)">
                                      <p:cBhvr>
                                        <p:cTn id="25" dur="500"/>
                                        <p:tgtEl>
                                          <p:spTgt spid="1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down)">
                                      <p:cBhvr>
                                        <p:cTn id="34" dur="500"/>
                                        <p:tgtEl>
                                          <p:spTgt spid="2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ipe(down)">
                                      <p:cBhvr>
                                        <p:cTn id="40" dur="500"/>
                                        <p:tgtEl>
                                          <p:spTgt spid="2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down)">
                                      <p:cBhvr>
                                        <p:cTn id="43" dur="500"/>
                                        <p:tgtEl>
                                          <p:spTgt spid="2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down)">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63630BE-B79B-4D44-AA63-8FAC31411D89}"/>
              </a:ext>
            </a:extLst>
          </p:cNvPr>
          <p:cNvSpPr/>
          <p:nvPr/>
        </p:nvSpPr>
        <p:spPr>
          <a:xfrm>
            <a:off x="884255" y="43967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Asking effective question</a:t>
            </a:r>
          </a:p>
        </p:txBody>
      </p:sp>
      <p:sp>
        <p:nvSpPr>
          <p:cNvPr id="6" name="TextBox 5">
            <a:extLst>
              <a:ext uri="{FF2B5EF4-FFF2-40B4-BE49-F238E27FC236}">
                <a16:creationId xmlns:a16="http://schemas.microsoft.com/office/drawing/2014/main" id="{417F8760-6D3A-46A5-BCF7-3B61CD43B437}"/>
              </a:ext>
            </a:extLst>
          </p:cNvPr>
          <p:cNvSpPr txBox="1"/>
          <p:nvPr/>
        </p:nvSpPr>
        <p:spPr>
          <a:xfrm>
            <a:off x="533400" y="1914525"/>
            <a:ext cx="11363325" cy="646331"/>
          </a:xfrm>
          <a:prstGeom prst="rect">
            <a:avLst/>
          </a:prstGeom>
          <a:noFill/>
        </p:spPr>
        <p:txBody>
          <a:bodyPr wrap="square" rtlCol="0">
            <a:spAutoFit/>
          </a:bodyPr>
          <a:lstStyle/>
          <a:p>
            <a:r>
              <a:rPr lang="en-US" b="1" i="1" dirty="0"/>
              <a:t> The main question is How do annual members and casual riders use </a:t>
            </a:r>
            <a:r>
              <a:rPr lang="en-US" b="1" i="1" dirty="0" err="1"/>
              <a:t>Cyclistic</a:t>
            </a:r>
            <a:r>
              <a:rPr lang="en-US" b="1" i="1" dirty="0"/>
              <a:t> bikes differently?</a:t>
            </a:r>
          </a:p>
          <a:p>
            <a:endParaRPr lang="en-US" dirty="0"/>
          </a:p>
        </p:txBody>
      </p:sp>
      <p:sp>
        <p:nvSpPr>
          <p:cNvPr id="7" name="TextBox 6">
            <a:extLst>
              <a:ext uri="{FF2B5EF4-FFF2-40B4-BE49-F238E27FC236}">
                <a16:creationId xmlns:a16="http://schemas.microsoft.com/office/drawing/2014/main" id="{B34A9066-84F8-462D-BFA8-7E35C9931D72}"/>
              </a:ext>
            </a:extLst>
          </p:cNvPr>
          <p:cNvSpPr txBox="1"/>
          <p:nvPr/>
        </p:nvSpPr>
        <p:spPr>
          <a:xfrm>
            <a:off x="676275" y="2695575"/>
            <a:ext cx="10868025" cy="3693319"/>
          </a:xfrm>
          <a:prstGeom prst="rect">
            <a:avLst/>
          </a:prstGeom>
          <a:noFill/>
        </p:spPr>
        <p:txBody>
          <a:bodyPr wrap="square" rtlCol="0">
            <a:spAutoFit/>
          </a:bodyPr>
          <a:lstStyle/>
          <a:p>
            <a:r>
              <a:rPr lang="en-US" dirty="0"/>
              <a:t>----Comparing behaviors between annual members and casual riders, including the following information:</a:t>
            </a:r>
          </a:p>
          <a:p>
            <a:r>
              <a:rPr lang="en-US" dirty="0"/>
              <a:t>a. The total number of riders in the last 12 months.</a:t>
            </a:r>
          </a:p>
          <a:p>
            <a:r>
              <a:rPr lang="en-US" dirty="0"/>
              <a:t>b. The number of annual members.</a:t>
            </a:r>
          </a:p>
          <a:p>
            <a:r>
              <a:rPr lang="en-US" dirty="0"/>
              <a:t>c. The number of annual members for each type of bike.</a:t>
            </a:r>
          </a:p>
          <a:p>
            <a:r>
              <a:rPr lang="en-US" dirty="0"/>
              <a:t>d. The number of casual riders for each type of bike.</a:t>
            </a:r>
          </a:p>
          <a:p>
            <a:r>
              <a:rPr lang="en-US" dirty="0"/>
              <a:t>e. The most common day of the week for members and casual riders to use the bikes.</a:t>
            </a:r>
          </a:p>
          <a:p>
            <a:r>
              <a:rPr lang="en-US" dirty="0"/>
              <a:t>f. The most frequently used starting point for members' rides and the corresponding number of riders.</a:t>
            </a:r>
          </a:p>
          <a:p>
            <a:r>
              <a:rPr lang="en-US" dirty="0"/>
              <a:t>g. The most common ending point for members' rides and the corresponding number of riders.</a:t>
            </a:r>
          </a:p>
          <a:p>
            <a:r>
              <a:rPr lang="en-US" dirty="0"/>
              <a:t>h. The most common starting point for casual riders' rides and the corresponding number of riders.</a:t>
            </a:r>
          </a:p>
          <a:p>
            <a:r>
              <a:rPr lang="en-US" dirty="0" err="1"/>
              <a:t>i</a:t>
            </a:r>
            <a:r>
              <a:rPr lang="en-US" dirty="0"/>
              <a:t>. The most common ending point for casual riders' rides and the corresponding number of riders.</a:t>
            </a:r>
          </a:p>
        </p:txBody>
      </p:sp>
    </p:spTree>
    <p:extLst>
      <p:ext uri="{BB962C8B-B14F-4D97-AF65-F5344CB8AC3E}">
        <p14:creationId xmlns:p14="http://schemas.microsoft.com/office/powerpoint/2010/main" val="214464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8CA0C5-59BD-45DD-8B63-6D0EDAFBFE9C}"/>
              </a:ext>
            </a:extLst>
          </p:cNvPr>
          <p:cNvPicPr>
            <a:picLocks noChangeAspect="1"/>
          </p:cNvPicPr>
          <p:nvPr/>
        </p:nvPicPr>
        <p:blipFill>
          <a:blip r:embed="rId2"/>
          <a:stretch>
            <a:fillRect/>
          </a:stretch>
        </p:blipFill>
        <p:spPr>
          <a:xfrm>
            <a:off x="0" y="828676"/>
            <a:ext cx="12649200" cy="6486524"/>
          </a:xfrm>
          <a:prstGeom prst="rect">
            <a:avLst/>
          </a:prstGeom>
        </p:spPr>
      </p:pic>
      <p:sp>
        <p:nvSpPr>
          <p:cNvPr id="6" name="Rectangle: Rounded Corners 5">
            <a:extLst>
              <a:ext uri="{FF2B5EF4-FFF2-40B4-BE49-F238E27FC236}">
                <a16:creationId xmlns:a16="http://schemas.microsoft.com/office/drawing/2014/main" id="{5172B845-DE9D-495A-BD05-CDA499C23422}"/>
              </a:ext>
            </a:extLst>
          </p:cNvPr>
          <p:cNvSpPr/>
          <p:nvPr/>
        </p:nvSpPr>
        <p:spPr>
          <a:xfrm>
            <a:off x="884255" y="43967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preparation</a:t>
            </a:r>
          </a:p>
        </p:txBody>
      </p:sp>
    </p:spTree>
    <p:extLst>
      <p:ext uri="{BB962C8B-B14F-4D97-AF65-F5344CB8AC3E}">
        <p14:creationId xmlns:p14="http://schemas.microsoft.com/office/powerpoint/2010/main" val="162601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AD7899-3A1D-437D-802F-B7BEDC4CB7C1}"/>
              </a:ext>
            </a:extLst>
          </p:cNvPr>
          <p:cNvPicPr>
            <a:picLocks noChangeAspect="1"/>
          </p:cNvPicPr>
          <p:nvPr/>
        </p:nvPicPr>
        <p:blipFill>
          <a:blip r:embed="rId2"/>
          <a:stretch>
            <a:fillRect/>
          </a:stretch>
        </p:blipFill>
        <p:spPr>
          <a:xfrm>
            <a:off x="0" y="1587640"/>
            <a:ext cx="12649200" cy="5727560"/>
          </a:xfrm>
          <a:prstGeom prst="rect">
            <a:avLst/>
          </a:prstGeom>
          <a:effectLst>
            <a:outerShdw blurRad="317500" dist="254000" dir="7560000" algn="ctr" rotWithShape="0">
              <a:srgbClr val="000000"/>
            </a:outerShdw>
          </a:effectLst>
        </p:spPr>
      </p:pic>
      <p:pic>
        <p:nvPicPr>
          <p:cNvPr id="7" name="Picture 6">
            <a:extLst>
              <a:ext uri="{FF2B5EF4-FFF2-40B4-BE49-F238E27FC236}">
                <a16:creationId xmlns:a16="http://schemas.microsoft.com/office/drawing/2014/main" id="{63948686-A258-4634-8ACB-DE44B7D1D3B1}"/>
              </a:ext>
            </a:extLst>
          </p:cNvPr>
          <p:cNvPicPr>
            <a:picLocks noChangeAspect="1"/>
          </p:cNvPicPr>
          <p:nvPr/>
        </p:nvPicPr>
        <p:blipFill>
          <a:blip r:embed="rId3"/>
          <a:stretch>
            <a:fillRect/>
          </a:stretch>
        </p:blipFill>
        <p:spPr>
          <a:xfrm>
            <a:off x="5395964" y="0"/>
            <a:ext cx="7253235" cy="660797"/>
          </a:xfrm>
          <a:prstGeom prst="rect">
            <a:avLst/>
          </a:prstGeom>
          <a:effectLst>
            <a:outerShdw blurRad="50800" dist="50800" dir="5400000" sx="99000" sy="99000" algn="ctr" rotWithShape="0">
              <a:srgbClr val="000000">
                <a:alpha val="82000"/>
              </a:srgbClr>
            </a:outerShdw>
            <a:softEdge rad="88900"/>
          </a:effectLst>
        </p:spPr>
      </p:pic>
      <p:sp>
        <p:nvSpPr>
          <p:cNvPr id="8" name="TextBox 7">
            <a:extLst>
              <a:ext uri="{FF2B5EF4-FFF2-40B4-BE49-F238E27FC236}">
                <a16:creationId xmlns:a16="http://schemas.microsoft.com/office/drawing/2014/main" id="{6F83B35A-E8D4-4088-8E24-297A0D0B85A1}"/>
              </a:ext>
            </a:extLst>
          </p:cNvPr>
          <p:cNvSpPr txBox="1"/>
          <p:nvPr/>
        </p:nvSpPr>
        <p:spPr>
          <a:xfrm>
            <a:off x="150725" y="939552"/>
            <a:ext cx="12498475" cy="646331"/>
          </a:xfrm>
          <a:prstGeom prst="rect">
            <a:avLst/>
          </a:prstGeom>
          <a:noFill/>
        </p:spPr>
        <p:txBody>
          <a:bodyPr wrap="square" rtlCol="0">
            <a:spAutoFit/>
          </a:bodyPr>
          <a:lstStyle/>
          <a:p>
            <a:r>
              <a:rPr lang="en-US" b="1" i="1" dirty="0">
                <a:solidFill>
                  <a:schemeClr val="accent4">
                    <a:lumMod val="75000"/>
                  </a:schemeClr>
                </a:solidFill>
              </a:rPr>
              <a:t>Then we needed to arrange all the files names and dates in an Excel sheet because we have 58 zip files, and I only need the data from the last 12 months.</a:t>
            </a:r>
          </a:p>
        </p:txBody>
      </p:sp>
    </p:spTree>
    <p:extLst>
      <p:ext uri="{BB962C8B-B14F-4D97-AF65-F5344CB8AC3E}">
        <p14:creationId xmlns:p14="http://schemas.microsoft.com/office/powerpoint/2010/main" val="2402749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61C73A-B914-4CCE-8A34-BB10D87395A4}"/>
              </a:ext>
            </a:extLst>
          </p:cNvPr>
          <p:cNvPicPr>
            <a:picLocks noChangeAspect="1"/>
          </p:cNvPicPr>
          <p:nvPr/>
        </p:nvPicPr>
        <p:blipFill>
          <a:blip r:embed="rId2"/>
          <a:stretch>
            <a:fillRect/>
          </a:stretch>
        </p:blipFill>
        <p:spPr>
          <a:xfrm>
            <a:off x="14693" y="1647931"/>
            <a:ext cx="12619814" cy="5586882"/>
          </a:xfrm>
          <a:prstGeom prst="rect">
            <a:avLst/>
          </a:prstGeom>
        </p:spPr>
      </p:pic>
      <p:pic>
        <p:nvPicPr>
          <p:cNvPr id="6" name="Picture 5">
            <a:extLst>
              <a:ext uri="{FF2B5EF4-FFF2-40B4-BE49-F238E27FC236}">
                <a16:creationId xmlns:a16="http://schemas.microsoft.com/office/drawing/2014/main" id="{17A8719D-D88B-4599-B647-F686DE328B0F}"/>
              </a:ext>
            </a:extLst>
          </p:cNvPr>
          <p:cNvPicPr>
            <a:picLocks noChangeAspect="1"/>
          </p:cNvPicPr>
          <p:nvPr/>
        </p:nvPicPr>
        <p:blipFill>
          <a:blip r:embed="rId3"/>
          <a:stretch>
            <a:fillRect/>
          </a:stretch>
        </p:blipFill>
        <p:spPr>
          <a:xfrm>
            <a:off x="5395964" y="0"/>
            <a:ext cx="7253235" cy="660797"/>
          </a:xfrm>
          <a:prstGeom prst="rect">
            <a:avLst/>
          </a:prstGeom>
          <a:effectLst>
            <a:outerShdw blurRad="50800" dist="50800" dir="5400000" sx="99000" sy="99000" algn="ctr" rotWithShape="0">
              <a:srgbClr val="000000">
                <a:alpha val="82000"/>
              </a:srgbClr>
            </a:outerShdw>
            <a:softEdge rad="88900"/>
          </a:effectLst>
        </p:spPr>
      </p:pic>
      <p:sp>
        <p:nvSpPr>
          <p:cNvPr id="7" name="TextBox 6">
            <a:extLst>
              <a:ext uri="{FF2B5EF4-FFF2-40B4-BE49-F238E27FC236}">
                <a16:creationId xmlns:a16="http://schemas.microsoft.com/office/drawing/2014/main" id="{9E7F7D86-173C-41D6-A01D-8A715A033413}"/>
              </a:ext>
            </a:extLst>
          </p:cNvPr>
          <p:cNvSpPr txBox="1"/>
          <p:nvPr/>
        </p:nvSpPr>
        <p:spPr>
          <a:xfrm>
            <a:off x="250371" y="923672"/>
            <a:ext cx="12148457" cy="646331"/>
          </a:xfrm>
          <a:prstGeom prst="rect">
            <a:avLst/>
          </a:prstGeom>
          <a:noFill/>
        </p:spPr>
        <p:txBody>
          <a:bodyPr wrap="square" rtlCol="0">
            <a:spAutoFit/>
          </a:bodyPr>
          <a:lstStyle/>
          <a:p>
            <a:r>
              <a:rPr lang="en-US" dirty="0"/>
              <a:t>  </a:t>
            </a:r>
            <a:r>
              <a:rPr lang="en-US" dirty="0">
                <a:solidFill>
                  <a:schemeClr val="accent4">
                    <a:lumMod val="75000"/>
                  </a:schemeClr>
                </a:solidFill>
              </a:rPr>
              <a:t>After that, I needed to convert the sheets into one workspace format and then sorted them by date in a folder</a:t>
            </a:r>
            <a:endParaRPr lang="en-US" b="1" i="1" dirty="0">
              <a:solidFill>
                <a:schemeClr val="accent4">
                  <a:lumMod val="75000"/>
                </a:schemeClr>
              </a:solidFill>
            </a:endParaRPr>
          </a:p>
        </p:txBody>
      </p:sp>
    </p:spTree>
    <p:extLst>
      <p:ext uri="{BB962C8B-B14F-4D97-AF65-F5344CB8AC3E}">
        <p14:creationId xmlns:p14="http://schemas.microsoft.com/office/powerpoint/2010/main" val="415205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30B29B-8988-49DB-9ED8-5C3E9CF8A5EF}"/>
              </a:ext>
            </a:extLst>
          </p:cNvPr>
          <p:cNvPicPr>
            <a:picLocks noChangeAspect="1"/>
          </p:cNvPicPr>
          <p:nvPr/>
        </p:nvPicPr>
        <p:blipFill>
          <a:blip r:embed="rId2"/>
          <a:stretch>
            <a:fillRect/>
          </a:stretch>
        </p:blipFill>
        <p:spPr>
          <a:xfrm>
            <a:off x="5395964" y="0"/>
            <a:ext cx="7253235" cy="660797"/>
          </a:xfrm>
          <a:prstGeom prst="rect">
            <a:avLst/>
          </a:prstGeom>
          <a:effectLst>
            <a:outerShdw blurRad="50800" dist="50800" dir="5400000" sx="99000" sy="99000" algn="ctr" rotWithShape="0">
              <a:srgbClr val="000000">
                <a:alpha val="82000"/>
              </a:srgbClr>
            </a:outerShdw>
            <a:softEdge rad="88900"/>
          </a:effectLst>
        </p:spPr>
      </p:pic>
      <p:sp>
        <p:nvSpPr>
          <p:cNvPr id="9" name="TextBox 8">
            <a:extLst>
              <a:ext uri="{FF2B5EF4-FFF2-40B4-BE49-F238E27FC236}">
                <a16:creationId xmlns:a16="http://schemas.microsoft.com/office/drawing/2014/main" id="{7EEF5715-FEB3-48B9-ADBE-7B5871C49192}"/>
              </a:ext>
            </a:extLst>
          </p:cNvPr>
          <p:cNvSpPr txBox="1"/>
          <p:nvPr/>
        </p:nvSpPr>
        <p:spPr>
          <a:xfrm>
            <a:off x="351693" y="560314"/>
            <a:ext cx="12560440" cy="646331"/>
          </a:xfrm>
          <a:prstGeom prst="rect">
            <a:avLst/>
          </a:prstGeom>
          <a:noFill/>
        </p:spPr>
        <p:txBody>
          <a:bodyPr wrap="square" rtlCol="0">
            <a:spAutoFit/>
          </a:bodyPr>
          <a:lstStyle/>
          <a:p>
            <a:r>
              <a:rPr lang="en-US" b="1" i="1" dirty="0">
                <a:solidFill>
                  <a:schemeClr val="accent4">
                    <a:lumMod val="75000"/>
                  </a:schemeClr>
                </a:solidFill>
              </a:rPr>
              <a:t>After completing the previous tasks, I loaded all the sheets and organized them into one workspace. Then, I applied the ROCCC process to my data.</a:t>
            </a:r>
          </a:p>
        </p:txBody>
      </p:sp>
      <p:pic>
        <p:nvPicPr>
          <p:cNvPr id="17" name="Picture 16">
            <a:extLst>
              <a:ext uri="{FF2B5EF4-FFF2-40B4-BE49-F238E27FC236}">
                <a16:creationId xmlns:a16="http://schemas.microsoft.com/office/drawing/2014/main" id="{4DFC5394-67DF-49A2-AE23-CE247DECCDE6}"/>
              </a:ext>
            </a:extLst>
          </p:cNvPr>
          <p:cNvPicPr>
            <a:picLocks noChangeAspect="1"/>
          </p:cNvPicPr>
          <p:nvPr/>
        </p:nvPicPr>
        <p:blipFill>
          <a:blip r:embed="rId3"/>
          <a:stretch>
            <a:fillRect/>
          </a:stretch>
        </p:blipFill>
        <p:spPr>
          <a:xfrm>
            <a:off x="0" y="1243733"/>
            <a:ext cx="12649200" cy="6360929"/>
          </a:xfrm>
          <a:prstGeom prst="rect">
            <a:avLst/>
          </a:prstGeom>
        </p:spPr>
      </p:pic>
    </p:spTree>
    <p:extLst>
      <p:ext uri="{BB962C8B-B14F-4D97-AF65-F5344CB8AC3E}">
        <p14:creationId xmlns:p14="http://schemas.microsoft.com/office/powerpoint/2010/main" val="318065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3F849DD-8E62-413C-A18B-A275ACBCC76E}"/>
              </a:ext>
            </a:extLst>
          </p:cNvPr>
          <p:cNvSpPr/>
          <p:nvPr/>
        </p:nvSpPr>
        <p:spPr>
          <a:xfrm>
            <a:off x="690716" y="1222515"/>
            <a:ext cx="2840095" cy="2814918"/>
          </a:xfrm>
          <a:prstGeom prst="ellips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C369197-B5EC-4D87-89A1-118A2CEEAF9A}"/>
              </a:ext>
            </a:extLst>
          </p:cNvPr>
          <p:cNvSpPr txBox="1"/>
          <p:nvPr/>
        </p:nvSpPr>
        <p:spPr>
          <a:xfrm>
            <a:off x="180871" y="4406765"/>
            <a:ext cx="7003701" cy="3139321"/>
          </a:xfrm>
          <a:prstGeom prst="rect">
            <a:avLst/>
          </a:prstGeom>
          <a:noFill/>
        </p:spPr>
        <p:txBody>
          <a:bodyPr wrap="square" rtlCol="0">
            <a:spAutoFit/>
          </a:bodyPr>
          <a:lstStyle/>
          <a:p>
            <a:r>
              <a:rPr lang="en-US" dirty="0"/>
              <a:t>- Bachelor’s degree from Ain Shams University</a:t>
            </a:r>
          </a:p>
          <a:p>
            <a:r>
              <a:rPr lang="en-US" dirty="0"/>
              <a:t>-Google Professional Data Analysis Certificate</a:t>
            </a:r>
          </a:p>
          <a:p>
            <a:r>
              <a:rPr lang="en-US" dirty="0"/>
              <a:t>-Applied Deep Learning Engineer specialization from </a:t>
            </a:r>
            <a:r>
              <a:rPr lang="en-US" dirty="0" err="1"/>
              <a:t>Mahara</a:t>
            </a:r>
            <a:r>
              <a:rPr lang="en-US" dirty="0"/>
              <a:t> Tech</a:t>
            </a:r>
          </a:p>
          <a:p>
            <a:r>
              <a:rPr lang="en-US" dirty="0"/>
              <a:t>-Proficient in Statistics (Descriptive, Inferential)and linear algebra</a:t>
            </a:r>
          </a:p>
          <a:p>
            <a:r>
              <a:rPr lang="en-US" dirty="0"/>
              <a:t>-Financial Analysis Statement Knowledge</a:t>
            </a:r>
          </a:p>
          <a:p>
            <a:r>
              <a:rPr lang="en-US" dirty="0"/>
              <a:t>-Programming Languages: Python and  R</a:t>
            </a:r>
          </a:p>
          <a:p>
            <a:r>
              <a:rPr lang="en-US" dirty="0"/>
              <a:t>-Structure languages: SQL  </a:t>
            </a:r>
            <a:br>
              <a:rPr lang="en-US" dirty="0"/>
            </a:br>
            <a:r>
              <a:rPr lang="en-US" dirty="0"/>
              <a:t>-Data Visualization Tools: Power BI, Tableau, Looker</a:t>
            </a:r>
          </a:p>
          <a:p>
            <a:endParaRPr lang="en-US" dirty="0"/>
          </a:p>
        </p:txBody>
      </p:sp>
      <p:sp>
        <p:nvSpPr>
          <p:cNvPr id="6" name="TextBox 5">
            <a:extLst>
              <a:ext uri="{FF2B5EF4-FFF2-40B4-BE49-F238E27FC236}">
                <a16:creationId xmlns:a16="http://schemas.microsoft.com/office/drawing/2014/main" id="{207C1F29-FF42-4710-A2E4-B394B67EAE27}"/>
              </a:ext>
            </a:extLst>
          </p:cNvPr>
          <p:cNvSpPr txBox="1"/>
          <p:nvPr/>
        </p:nvSpPr>
        <p:spPr>
          <a:xfrm>
            <a:off x="4069581" y="1222515"/>
            <a:ext cx="6782638" cy="707886"/>
          </a:xfrm>
          <a:prstGeom prst="rect">
            <a:avLst/>
          </a:prstGeom>
          <a:noFill/>
        </p:spPr>
        <p:txBody>
          <a:bodyPr wrap="square" rtlCol="0">
            <a:spAutoFit/>
          </a:bodyPr>
          <a:lstStyle/>
          <a:p>
            <a:r>
              <a:rPr lang="en-US" sz="2000" b="0" i="0" dirty="0">
                <a:solidFill>
                  <a:schemeClr val="tx1">
                    <a:lumMod val="95000"/>
                  </a:schemeClr>
                </a:solidFill>
                <a:effectLst/>
                <a:latin typeface="Söhne"/>
                <a:cs typeface="Akhbar MT" pitchFamily="2" charset="-78"/>
              </a:rPr>
              <a:t>I'm Mohamed Mahmoud Hasan, and it's a pleasure to be here with you today solving </a:t>
            </a:r>
            <a:r>
              <a:rPr lang="en-US" sz="2000" dirty="0">
                <a:solidFill>
                  <a:schemeClr val="tx1">
                    <a:lumMod val="95000"/>
                  </a:schemeClr>
                </a:solidFill>
                <a:cs typeface="Akhbar MT" pitchFamily="2" charset="-78"/>
              </a:rPr>
              <a:t>the Google case study problem </a:t>
            </a:r>
          </a:p>
        </p:txBody>
      </p:sp>
      <p:sp>
        <p:nvSpPr>
          <p:cNvPr id="8" name="TextBox 7">
            <a:extLst>
              <a:ext uri="{FF2B5EF4-FFF2-40B4-BE49-F238E27FC236}">
                <a16:creationId xmlns:a16="http://schemas.microsoft.com/office/drawing/2014/main" id="{DA69B0DD-93A5-4AB3-B57B-D6CC9D06A510}"/>
              </a:ext>
            </a:extLst>
          </p:cNvPr>
          <p:cNvSpPr txBox="1"/>
          <p:nvPr/>
        </p:nvSpPr>
        <p:spPr>
          <a:xfrm>
            <a:off x="287808" y="853183"/>
            <a:ext cx="3018345" cy="369332"/>
          </a:xfrm>
          <a:prstGeom prst="rect">
            <a:avLst/>
          </a:prstGeom>
          <a:noFill/>
        </p:spPr>
        <p:txBody>
          <a:bodyPr wrap="square" rtlCol="0">
            <a:spAutoFit/>
          </a:bodyPr>
          <a:lstStyle/>
          <a:p>
            <a:r>
              <a:rPr lang="en-US" dirty="0"/>
              <a:t>Created By </a:t>
            </a:r>
          </a:p>
        </p:txBody>
      </p:sp>
      <p:sp>
        <p:nvSpPr>
          <p:cNvPr id="9" name="TextBox 8">
            <a:extLst>
              <a:ext uri="{FF2B5EF4-FFF2-40B4-BE49-F238E27FC236}">
                <a16:creationId xmlns:a16="http://schemas.microsoft.com/office/drawing/2014/main" id="{2A5A1238-D5B9-4E70-87D2-9D4E35B47021}"/>
              </a:ext>
            </a:extLst>
          </p:cNvPr>
          <p:cNvSpPr txBox="1"/>
          <p:nvPr/>
        </p:nvSpPr>
        <p:spPr>
          <a:xfrm>
            <a:off x="287808" y="4037433"/>
            <a:ext cx="2840095" cy="369332"/>
          </a:xfrm>
          <a:prstGeom prst="rect">
            <a:avLst/>
          </a:prstGeom>
          <a:noFill/>
        </p:spPr>
        <p:txBody>
          <a:bodyPr wrap="square" rtlCol="0">
            <a:spAutoFit/>
          </a:bodyPr>
          <a:lstStyle/>
          <a:p>
            <a:r>
              <a:rPr lang="en-US" dirty="0"/>
              <a:t>About Me </a:t>
            </a:r>
          </a:p>
        </p:txBody>
      </p:sp>
    </p:spTree>
    <p:extLst>
      <p:ext uri="{BB962C8B-B14F-4D97-AF65-F5344CB8AC3E}">
        <p14:creationId xmlns:p14="http://schemas.microsoft.com/office/powerpoint/2010/main" val="1406879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A5B622E-E22E-4507-A758-860A3A49D229}"/>
              </a:ext>
            </a:extLst>
          </p:cNvPr>
          <p:cNvSpPr/>
          <p:nvPr/>
        </p:nvSpPr>
        <p:spPr>
          <a:xfrm>
            <a:off x="884255" y="15392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Data processing</a:t>
            </a:r>
          </a:p>
        </p:txBody>
      </p:sp>
      <p:sp>
        <p:nvSpPr>
          <p:cNvPr id="8" name="TextBox 7">
            <a:extLst>
              <a:ext uri="{FF2B5EF4-FFF2-40B4-BE49-F238E27FC236}">
                <a16:creationId xmlns:a16="http://schemas.microsoft.com/office/drawing/2014/main" id="{F7C73BEC-37F8-4878-A4C5-1F40A0C3E775}"/>
              </a:ext>
            </a:extLst>
          </p:cNvPr>
          <p:cNvSpPr txBox="1"/>
          <p:nvPr/>
        </p:nvSpPr>
        <p:spPr>
          <a:xfrm>
            <a:off x="771525" y="2038350"/>
            <a:ext cx="11430000" cy="3416320"/>
          </a:xfrm>
          <a:prstGeom prst="rect">
            <a:avLst/>
          </a:prstGeom>
          <a:noFill/>
        </p:spPr>
        <p:txBody>
          <a:bodyPr wrap="square" rtlCol="0">
            <a:spAutoFit/>
          </a:bodyPr>
          <a:lstStyle/>
          <a:p>
            <a:pPr algn="l"/>
            <a:r>
              <a:rPr lang="en-US" sz="2400" b="0" i="0" dirty="0">
                <a:solidFill>
                  <a:schemeClr val="accent4">
                    <a:lumMod val="75000"/>
                  </a:schemeClr>
                </a:solidFill>
                <a:effectLst/>
                <a:latin typeface="Söhne"/>
              </a:rPr>
              <a:t>"In this step, I used Excel to perform the following tasks:</a:t>
            </a:r>
          </a:p>
          <a:p>
            <a:pPr algn="l"/>
            <a:endParaRPr lang="en-US" sz="2400" b="0" i="0" dirty="0">
              <a:solidFill>
                <a:schemeClr val="accent4">
                  <a:lumMod val="75000"/>
                </a:schemeClr>
              </a:solidFill>
              <a:effectLst/>
              <a:latin typeface="Söhne"/>
            </a:endParaRPr>
          </a:p>
          <a:p>
            <a:pPr algn="l">
              <a:buFont typeface="+mj-lt"/>
              <a:buAutoNum type="arabicPeriod"/>
            </a:pPr>
            <a:r>
              <a:rPr lang="en-US" sz="2400" b="0" i="0" dirty="0">
                <a:solidFill>
                  <a:schemeClr val="accent4">
                    <a:lumMod val="75000"/>
                  </a:schemeClr>
                </a:solidFill>
                <a:effectLst/>
                <a:latin typeface="Söhne"/>
              </a:rPr>
              <a:t>Deleted missing data.</a:t>
            </a:r>
          </a:p>
          <a:p>
            <a:pPr algn="l">
              <a:buFont typeface="+mj-lt"/>
              <a:buAutoNum type="arabicPeriod"/>
            </a:pPr>
            <a:r>
              <a:rPr lang="en-US" sz="2400" b="0" i="0" dirty="0">
                <a:solidFill>
                  <a:schemeClr val="accent4">
                    <a:lumMod val="75000"/>
                  </a:schemeClr>
                </a:solidFill>
                <a:effectLst/>
                <a:latin typeface="Söhne"/>
              </a:rPr>
              <a:t>Ensured there are no duplications in the ID to calculate the number of users.</a:t>
            </a:r>
          </a:p>
          <a:p>
            <a:pPr algn="l">
              <a:buFont typeface="+mj-lt"/>
              <a:buAutoNum type="arabicPeriod"/>
            </a:pPr>
            <a:r>
              <a:rPr lang="en-US" sz="2400" b="0" i="0" dirty="0">
                <a:solidFill>
                  <a:schemeClr val="accent4">
                    <a:lumMod val="75000"/>
                  </a:schemeClr>
                </a:solidFill>
                <a:effectLst/>
                <a:latin typeface="Söhne"/>
              </a:rPr>
              <a:t>Changed the data type to be appropriate.</a:t>
            </a:r>
          </a:p>
          <a:p>
            <a:pPr algn="l">
              <a:buFont typeface="+mj-lt"/>
              <a:buAutoNum type="arabicPeriod"/>
            </a:pPr>
            <a:r>
              <a:rPr lang="en-US" sz="2400" b="0" i="0" dirty="0">
                <a:solidFill>
                  <a:schemeClr val="accent4">
                    <a:lumMod val="75000"/>
                  </a:schemeClr>
                </a:solidFill>
                <a:effectLst/>
                <a:latin typeface="Söhne"/>
              </a:rPr>
              <a:t>Created a column for the number of day.</a:t>
            </a:r>
          </a:p>
          <a:p>
            <a:pPr algn="l">
              <a:buFont typeface="+mj-lt"/>
              <a:buAutoNum type="arabicPeriod"/>
            </a:pPr>
            <a:r>
              <a:rPr lang="en-US" sz="2400" b="0" i="0" dirty="0">
                <a:solidFill>
                  <a:schemeClr val="accent4">
                    <a:lumMod val="75000"/>
                  </a:schemeClr>
                </a:solidFill>
                <a:effectLst/>
                <a:latin typeface="Söhne"/>
              </a:rPr>
              <a:t>Created a column for the name of the day.</a:t>
            </a:r>
          </a:p>
          <a:p>
            <a:pPr algn="l">
              <a:buFont typeface="+mj-lt"/>
              <a:buAutoNum type="arabicPeriod"/>
            </a:pPr>
            <a:r>
              <a:rPr lang="en-US" sz="2400" b="0" i="0" dirty="0">
                <a:solidFill>
                  <a:schemeClr val="accent4">
                    <a:lumMod val="75000"/>
                  </a:schemeClr>
                </a:solidFill>
                <a:effectLst/>
                <a:latin typeface="Söhne"/>
              </a:rPr>
              <a:t>Created a column for the time difference to know the time taken between the start time and the end time, in order to determine the duration of the trip."</a:t>
            </a:r>
          </a:p>
        </p:txBody>
      </p:sp>
    </p:spTree>
    <p:extLst>
      <p:ext uri="{BB962C8B-B14F-4D97-AF65-F5344CB8AC3E}">
        <p14:creationId xmlns:p14="http://schemas.microsoft.com/office/powerpoint/2010/main" val="17605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E6FE4F-DD94-40CB-B8D8-834491D359A4}"/>
              </a:ext>
            </a:extLst>
          </p:cNvPr>
          <p:cNvPicPr>
            <a:picLocks noChangeAspect="1"/>
          </p:cNvPicPr>
          <p:nvPr/>
        </p:nvPicPr>
        <p:blipFill>
          <a:blip r:embed="rId2"/>
          <a:stretch>
            <a:fillRect/>
          </a:stretch>
        </p:blipFill>
        <p:spPr>
          <a:xfrm>
            <a:off x="0" y="1307128"/>
            <a:ext cx="12649200" cy="6008072"/>
          </a:xfrm>
          <a:prstGeom prst="rect">
            <a:avLst/>
          </a:prstGeom>
        </p:spPr>
      </p:pic>
      <p:pic>
        <p:nvPicPr>
          <p:cNvPr id="5" name="Picture 4">
            <a:extLst>
              <a:ext uri="{FF2B5EF4-FFF2-40B4-BE49-F238E27FC236}">
                <a16:creationId xmlns:a16="http://schemas.microsoft.com/office/drawing/2014/main" id="{253F574A-955E-4B48-9970-8BC03F65DA2A}"/>
              </a:ext>
            </a:extLst>
          </p:cNvPr>
          <p:cNvPicPr>
            <a:picLocks noChangeAspect="1"/>
          </p:cNvPicPr>
          <p:nvPr/>
        </p:nvPicPr>
        <p:blipFill>
          <a:blip r:embed="rId3"/>
          <a:stretch>
            <a:fillRect/>
          </a:stretch>
        </p:blipFill>
        <p:spPr>
          <a:xfrm>
            <a:off x="5395964" y="0"/>
            <a:ext cx="7253235" cy="660797"/>
          </a:xfrm>
          <a:prstGeom prst="rect">
            <a:avLst/>
          </a:prstGeom>
          <a:effectLst>
            <a:outerShdw blurRad="50800" dist="50800" dir="5400000" sx="99000" sy="99000" algn="ctr" rotWithShape="0">
              <a:srgbClr val="000000">
                <a:alpha val="82000"/>
              </a:srgbClr>
            </a:outerShdw>
            <a:softEdge rad="88900"/>
          </a:effectLst>
        </p:spPr>
      </p:pic>
    </p:spTree>
    <p:extLst>
      <p:ext uri="{BB962C8B-B14F-4D97-AF65-F5344CB8AC3E}">
        <p14:creationId xmlns:p14="http://schemas.microsoft.com/office/powerpoint/2010/main" val="187882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206A93B-D994-40BC-A155-FBAA86144CF6}"/>
              </a:ext>
            </a:extLst>
          </p:cNvPr>
          <p:cNvSpPr/>
          <p:nvPr/>
        </p:nvSpPr>
        <p:spPr>
          <a:xfrm>
            <a:off x="884255" y="15392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Analysis step</a:t>
            </a:r>
          </a:p>
        </p:txBody>
      </p:sp>
      <p:sp>
        <p:nvSpPr>
          <p:cNvPr id="5" name="TextBox 4">
            <a:extLst>
              <a:ext uri="{FF2B5EF4-FFF2-40B4-BE49-F238E27FC236}">
                <a16:creationId xmlns:a16="http://schemas.microsoft.com/office/drawing/2014/main" id="{4FB9D8DC-4649-441F-AF40-828DA4EFAE11}"/>
              </a:ext>
            </a:extLst>
          </p:cNvPr>
          <p:cNvSpPr txBox="1"/>
          <p:nvPr/>
        </p:nvSpPr>
        <p:spPr>
          <a:xfrm>
            <a:off x="1036655" y="1662410"/>
            <a:ext cx="11250595" cy="646331"/>
          </a:xfrm>
          <a:prstGeom prst="rect">
            <a:avLst/>
          </a:prstGeom>
          <a:noFill/>
        </p:spPr>
        <p:txBody>
          <a:bodyPr wrap="square" rtlCol="0">
            <a:spAutoFit/>
          </a:bodyPr>
          <a:lstStyle/>
          <a:p>
            <a:pPr marL="285750" indent="-285750">
              <a:buFontTx/>
              <a:buChar char="-"/>
            </a:pPr>
            <a:r>
              <a:rPr lang="en-US" b="1" i="1" dirty="0">
                <a:solidFill>
                  <a:schemeClr val="accent4">
                    <a:lumMod val="75000"/>
                  </a:schemeClr>
                </a:solidFill>
              </a:rPr>
              <a:t>I used a pivot table (Excel) and visualization (Power Bi ) to analyze and understand more about the data</a:t>
            </a:r>
            <a:r>
              <a:rPr lang="ar-EG" b="1" i="1" dirty="0">
                <a:solidFill>
                  <a:schemeClr val="accent4">
                    <a:lumMod val="75000"/>
                  </a:schemeClr>
                </a:solidFill>
              </a:rPr>
              <a:t> </a:t>
            </a:r>
          </a:p>
        </p:txBody>
      </p:sp>
      <p:pic>
        <p:nvPicPr>
          <p:cNvPr id="13" name="Picture 12">
            <a:extLst>
              <a:ext uri="{FF2B5EF4-FFF2-40B4-BE49-F238E27FC236}">
                <a16:creationId xmlns:a16="http://schemas.microsoft.com/office/drawing/2014/main" id="{2D7520FF-BB64-4714-AB33-9C012D21D9E8}"/>
              </a:ext>
            </a:extLst>
          </p:cNvPr>
          <p:cNvPicPr>
            <a:picLocks noChangeAspect="1"/>
          </p:cNvPicPr>
          <p:nvPr/>
        </p:nvPicPr>
        <p:blipFill>
          <a:blip r:embed="rId2"/>
          <a:stretch>
            <a:fillRect/>
          </a:stretch>
        </p:blipFill>
        <p:spPr>
          <a:xfrm>
            <a:off x="0" y="2308742"/>
            <a:ext cx="12649200" cy="5027044"/>
          </a:xfrm>
          <a:prstGeom prst="rect">
            <a:avLst/>
          </a:prstGeom>
        </p:spPr>
      </p:pic>
      <p:pic>
        <p:nvPicPr>
          <p:cNvPr id="14" name="Picture 13">
            <a:extLst>
              <a:ext uri="{FF2B5EF4-FFF2-40B4-BE49-F238E27FC236}">
                <a16:creationId xmlns:a16="http://schemas.microsoft.com/office/drawing/2014/main" id="{5CCB9F0E-D25D-448D-A2A5-40FAC0858775}"/>
              </a:ext>
            </a:extLst>
          </p:cNvPr>
          <p:cNvPicPr>
            <a:picLocks noChangeAspect="1"/>
          </p:cNvPicPr>
          <p:nvPr/>
        </p:nvPicPr>
        <p:blipFill>
          <a:blip r:embed="rId3"/>
          <a:stretch>
            <a:fillRect/>
          </a:stretch>
        </p:blipFill>
        <p:spPr>
          <a:xfrm>
            <a:off x="5395964" y="0"/>
            <a:ext cx="7253235" cy="660797"/>
          </a:xfrm>
          <a:prstGeom prst="rect">
            <a:avLst/>
          </a:prstGeom>
          <a:effectLst>
            <a:outerShdw blurRad="50800" dist="50800" dir="5400000" sx="99000" sy="99000" algn="ctr" rotWithShape="0">
              <a:srgbClr val="000000">
                <a:alpha val="82000"/>
              </a:srgbClr>
            </a:outerShdw>
            <a:softEdge rad="88900"/>
          </a:effectLst>
        </p:spPr>
      </p:pic>
      <p:pic>
        <p:nvPicPr>
          <p:cNvPr id="17" name="Picture 16">
            <a:extLst>
              <a:ext uri="{FF2B5EF4-FFF2-40B4-BE49-F238E27FC236}">
                <a16:creationId xmlns:a16="http://schemas.microsoft.com/office/drawing/2014/main" id="{ED6CABAD-333D-4C92-8957-D4513395D111}"/>
              </a:ext>
            </a:extLst>
          </p:cNvPr>
          <p:cNvPicPr>
            <a:picLocks noChangeAspect="1"/>
          </p:cNvPicPr>
          <p:nvPr/>
        </p:nvPicPr>
        <p:blipFill>
          <a:blip r:embed="rId4"/>
          <a:stretch>
            <a:fillRect/>
          </a:stretch>
        </p:blipFill>
        <p:spPr>
          <a:xfrm>
            <a:off x="8227927" y="572647"/>
            <a:ext cx="4405253" cy="843350"/>
          </a:xfrm>
          <a:prstGeom prst="rect">
            <a:avLst/>
          </a:prstGeom>
          <a:blipFill dpi="0" rotWithShape="1">
            <a:blip r:embed="rId5">
              <a:alphaModFix amt="94000"/>
            </a:blip>
            <a:srcRect/>
            <a:tile tx="25400" ty="0" sx="100000" sy="100000" flip="none" algn="tl"/>
          </a:blipFill>
          <a:effectLst>
            <a:outerShdw blurRad="279400" dist="50800" dir="5400000" algn="ctr" rotWithShape="0">
              <a:srgbClr val="000000">
                <a:alpha val="43137"/>
              </a:srgbClr>
            </a:outerShdw>
          </a:effectLst>
          <a:scene3d>
            <a:camera prst="orthographicFront"/>
            <a:lightRig rig="threePt" dir="t">
              <a:rot lat="0" lon="0" rev="11400000"/>
            </a:lightRig>
          </a:scene3d>
          <a:sp3d contourW="76200">
            <a:bevelT w="266700" h="38100"/>
            <a:bevelB w="101600"/>
          </a:sp3d>
        </p:spPr>
      </p:pic>
    </p:spTree>
    <p:extLst>
      <p:ext uri="{BB962C8B-B14F-4D97-AF65-F5344CB8AC3E}">
        <p14:creationId xmlns:p14="http://schemas.microsoft.com/office/powerpoint/2010/main" val="336654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p:cNvPicPr>
          <p:nvPr/>
        </p:nvPicPr>
        <p:blipFill>
          <a:blip r:embed="rId2"/>
          <a:stretch>
            <a:fillRect/>
          </a:stretch>
        </p:blipFill>
        <p:spPr>
          <a:xfrm>
            <a:off x="182880" y="142875"/>
            <a:ext cx="12291060" cy="6974205"/>
          </a:xfrm>
          <a:prstGeom prst="rect">
            <a:avLst/>
          </a:prstGeom>
        </p:spPr>
      </p:pic>
      <p:sp>
        <p:nvSpPr>
          <p:cNvPr id="10" name="TextBox 1"/>
          <p:cNvSpPr txBox="1"/>
          <p:nvPr/>
        </p:nvSpPr>
        <p:spPr>
          <a:xfrm>
            <a:off x="5155770" y="263969"/>
            <a:ext cx="2905297" cy="365760"/>
          </a:xfrm>
          <a:prstGeom prst="rect">
            <a:avLst/>
          </a:prstGeom>
          <a:noFill/>
        </p:spPr>
        <p:txBody>
          <a:bodyPr wrap="square" lIns="0" tIns="0" rIns="0" bIns="0" rtlCol="0">
            <a:spAutoFit/>
          </a:bodyPr>
          <a:lstStyle/>
          <a:p>
            <a:pPr marL="0">
              <a:lnSpc>
                <a:spcPct val="100000"/>
              </a:lnSpc>
            </a:pPr>
            <a:r>
              <a:rPr lang="en-US" altLang="zh-CN" sz="2400" b="1" dirty="0">
                <a:solidFill>
                  <a:srgbClr val="FEFEFE"/>
                </a:solidFill>
                <a:latin typeface="Arial"/>
                <a:ea typeface="Arial"/>
              </a:rPr>
              <a:t>overview</a:t>
            </a:r>
            <a:r>
              <a:rPr lang="en-US" altLang="zh-CN" sz="2400" b="1" dirty="0">
                <a:solidFill>
                  <a:srgbClr val="FEFEFE"/>
                </a:solidFill>
                <a:latin typeface="Arial"/>
                <a:cs typeface="Arial"/>
              </a:rPr>
              <a:t> </a:t>
            </a:r>
            <a:r>
              <a:rPr lang="en-US" altLang="zh-CN" sz="2400" b="1" dirty="0">
                <a:solidFill>
                  <a:srgbClr val="FEFEFE"/>
                </a:solidFill>
                <a:latin typeface="Arial"/>
                <a:ea typeface="Arial"/>
              </a:rPr>
              <a:t>the</a:t>
            </a:r>
            <a:r>
              <a:rPr lang="en-US" altLang="zh-CN" sz="2400" b="1" spc="-20" dirty="0">
                <a:solidFill>
                  <a:srgbClr val="FEFEFE"/>
                </a:solidFill>
                <a:latin typeface="Arial"/>
                <a:cs typeface="Arial"/>
              </a:rPr>
              <a:t> </a:t>
            </a:r>
            <a:r>
              <a:rPr lang="en-US" altLang="zh-CN" sz="2400" b="1" dirty="0">
                <a:solidFill>
                  <a:srgbClr val="FEFEFE"/>
                </a:solidFill>
                <a:latin typeface="Arial"/>
                <a:ea typeface="Arial"/>
              </a:rPr>
              <a:t>riders</a:t>
            </a:r>
          </a:p>
        </p:txBody>
      </p:sp>
      <p:sp>
        <p:nvSpPr>
          <p:cNvPr id="2" name="TextBox 2"/>
          <p:cNvSpPr txBox="1"/>
          <p:nvPr/>
        </p:nvSpPr>
        <p:spPr>
          <a:xfrm>
            <a:off x="1521790" y="1360550"/>
            <a:ext cx="1346927" cy="868680"/>
          </a:xfrm>
          <a:prstGeom prst="rect">
            <a:avLst/>
          </a:prstGeom>
          <a:noFill/>
        </p:spPr>
        <p:txBody>
          <a:bodyPr wrap="square" lIns="0" tIns="0" rIns="0" bIns="0" rtlCol="0">
            <a:spAutoFit/>
          </a:bodyPr>
          <a:lstStyle/>
          <a:p>
            <a:pPr marL="0">
              <a:lnSpc>
                <a:spcPct val="100000"/>
              </a:lnSpc>
            </a:pPr>
            <a:r>
              <a:rPr lang="en-US" altLang="zh-CN" sz="4500" spc="-10" dirty="0">
                <a:solidFill>
                  <a:srgbClr val="FEFEFE"/>
                </a:solidFill>
                <a:latin typeface="Arial"/>
                <a:ea typeface="Arial"/>
              </a:rPr>
              <a:t>53</a:t>
            </a:r>
            <a:r>
              <a:rPr lang="en-US" altLang="zh-CN" sz="4500" dirty="0">
                <a:solidFill>
                  <a:srgbClr val="FEFEFE"/>
                </a:solidFill>
                <a:latin typeface="Arial"/>
                <a:ea typeface="Arial"/>
              </a:rPr>
              <a:t>5K</a:t>
            </a:r>
          </a:p>
          <a:p>
            <a:pPr marL="0" indent="87345" algn="ctr">
              <a:lnSpc>
                <a:spcPct val="100000"/>
              </a:lnSpc>
            </a:pPr>
            <a:r>
              <a:rPr lang="en-US" altLang="zh-CN" sz="1200" dirty="0">
                <a:solidFill>
                  <a:srgbClr val="7CADD5"/>
                </a:solidFill>
                <a:latin typeface="Arial"/>
                <a:ea typeface="Arial"/>
              </a:rPr>
              <a:t>Total riders</a:t>
            </a:r>
          </a:p>
        </p:txBody>
      </p:sp>
      <p:sp>
        <p:nvSpPr>
          <p:cNvPr id="3" name="TextBox 3"/>
          <p:cNvSpPr txBox="1"/>
          <p:nvPr/>
        </p:nvSpPr>
        <p:spPr>
          <a:xfrm>
            <a:off x="5730775" y="1360550"/>
            <a:ext cx="1476785" cy="868680"/>
          </a:xfrm>
          <a:prstGeom prst="rect">
            <a:avLst/>
          </a:prstGeom>
          <a:noFill/>
        </p:spPr>
        <p:txBody>
          <a:bodyPr wrap="square" lIns="0" tIns="0" rIns="0" bIns="0" rtlCol="0">
            <a:spAutoFit/>
          </a:bodyPr>
          <a:lstStyle/>
          <a:p>
            <a:pPr marL="0" indent="65025">
              <a:lnSpc>
                <a:spcPct val="100000"/>
              </a:lnSpc>
            </a:pPr>
            <a:r>
              <a:rPr lang="en-US" altLang="zh-CN" sz="4500" spc="-10" dirty="0">
                <a:solidFill>
                  <a:srgbClr val="FEFEFE"/>
                </a:solidFill>
                <a:latin typeface="Arial"/>
                <a:ea typeface="Arial"/>
              </a:rPr>
              <a:t>31</a:t>
            </a:r>
            <a:r>
              <a:rPr lang="en-US" altLang="zh-CN" sz="4500" dirty="0">
                <a:solidFill>
                  <a:srgbClr val="FEFEFE"/>
                </a:solidFill>
                <a:latin typeface="Arial"/>
                <a:ea typeface="Arial"/>
              </a:rPr>
              <a:t>5K</a:t>
            </a:r>
          </a:p>
          <a:p>
            <a:pPr marL="0">
              <a:lnSpc>
                <a:spcPct val="100000"/>
              </a:lnSpc>
            </a:pPr>
            <a:r>
              <a:rPr lang="en-US" altLang="zh-CN" sz="1200" dirty="0">
                <a:solidFill>
                  <a:srgbClr val="7CADD5"/>
                </a:solidFill>
                <a:latin typeface="Arial"/>
                <a:ea typeface="Arial"/>
              </a:rPr>
              <a:t>Total members riders</a:t>
            </a:r>
          </a:p>
        </p:txBody>
      </p:sp>
      <p:sp>
        <p:nvSpPr>
          <p:cNvPr id="4" name="TextBox 4"/>
          <p:cNvSpPr txBox="1"/>
          <p:nvPr/>
        </p:nvSpPr>
        <p:spPr>
          <a:xfrm>
            <a:off x="9698037" y="1360550"/>
            <a:ext cx="1358489" cy="868680"/>
          </a:xfrm>
          <a:prstGeom prst="rect">
            <a:avLst/>
          </a:prstGeom>
          <a:noFill/>
        </p:spPr>
        <p:txBody>
          <a:bodyPr wrap="square" lIns="0" tIns="0" rIns="0" bIns="0" rtlCol="0">
            <a:spAutoFit/>
          </a:bodyPr>
          <a:lstStyle/>
          <a:p>
            <a:pPr marL="0">
              <a:lnSpc>
                <a:spcPct val="100000"/>
              </a:lnSpc>
            </a:pPr>
            <a:r>
              <a:rPr lang="en-US" altLang="zh-CN" sz="4500" spc="-10" dirty="0">
                <a:solidFill>
                  <a:srgbClr val="FEFEFE"/>
                </a:solidFill>
                <a:latin typeface="Arial"/>
                <a:ea typeface="Arial"/>
              </a:rPr>
              <a:t>22</a:t>
            </a:r>
            <a:r>
              <a:rPr lang="en-US" altLang="zh-CN" sz="4500" dirty="0">
                <a:solidFill>
                  <a:srgbClr val="FEFEFE"/>
                </a:solidFill>
                <a:latin typeface="Arial"/>
                <a:ea typeface="Arial"/>
              </a:rPr>
              <a:t>0K</a:t>
            </a:r>
          </a:p>
          <a:p>
            <a:pPr marL="0">
              <a:lnSpc>
                <a:spcPct val="100000"/>
              </a:lnSpc>
            </a:pPr>
            <a:r>
              <a:rPr lang="en-US" altLang="zh-CN" sz="1200" dirty="0">
                <a:solidFill>
                  <a:srgbClr val="7CADD5"/>
                </a:solidFill>
                <a:latin typeface="Arial"/>
                <a:ea typeface="Arial"/>
              </a:rPr>
              <a:t>Total casual riders</a:t>
            </a:r>
          </a:p>
        </p:txBody>
      </p:sp>
      <p:sp>
        <p:nvSpPr>
          <p:cNvPr id="5" name="TextBox 5"/>
          <p:cNvSpPr txBox="1"/>
          <p:nvPr/>
        </p:nvSpPr>
        <p:spPr>
          <a:xfrm>
            <a:off x="655265" y="2812649"/>
            <a:ext cx="5405240" cy="3718518"/>
          </a:xfrm>
          <a:prstGeom prst="rect">
            <a:avLst/>
          </a:prstGeom>
          <a:noFill/>
        </p:spPr>
        <p:txBody>
          <a:bodyPr wrap="square" lIns="0" tIns="0" rIns="0" bIns="0" rtlCol="0">
            <a:spAutoFit/>
          </a:bodyPr>
          <a:lstStyle/>
          <a:p>
            <a:pPr marL="0" hangingPunct="0">
              <a:lnSpc>
                <a:spcPct val="95833"/>
              </a:lnSpc>
            </a:pPr>
            <a:r>
              <a:rPr lang="en-US" altLang="zh-CN" sz="1900" b="1" dirty="0">
                <a:solidFill>
                  <a:srgbClr val="FAB512"/>
                </a:solidFill>
                <a:latin typeface="Arial"/>
                <a:ea typeface="Arial"/>
              </a:rPr>
              <a:t>The</a:t>
            </a:r>
            <a:r>
              <a:rPr lang="en-US" altLang="zh-CN" sz="1900" b="1" dirty="0">
                <a:solidFill>
                  <a:srgbClr val="FAB512"/>
                </a:solidFill>
                <a:latin typeface="Arial"/>
                <a:cs typeface="Arial"/>
              </a:rPr>
              <a:t> </a:t>
            </a:r>
            <a:r>
              <a:rPr lang="en-US" altLang="zh-CN" sz="1900" b="1" dirty="0">
                <a:solidFill>
                  <a:srgbClr val="FAB512"/>
                </a:solidFill>
                <a:latin typeface="Arial"/>
                <a:ea typeface="Arial"/>
              </a:rPr>
              <a:t>number</a:t>
            </a:r>
            <a:r>
              <a:rPr lang="en-US" altLang="zh-CN" sz="1900" b="1" dirty="0">
                <a:solidFill>
                  <a:srgbClr val="FAB512"/>
                </a:solidFill>
                <a:latin typeface="Arial"/>
                <a:cs typeface="Arial"/>
              </a:rPr>
              <a:t> </a:t>
            </a:r>
            <a:r>
              <a:rPr lang="en-US" altLang="zh-CN" sz="1900" b="1" dirty="0">
                <a:solidFill>
                  <a:srgbClr val="FAB512"/>
                </a:solidFill>
                <a:latin typeface="Arial"/>
                <a:ea typeface="Arial"/>
              </a:rPr>
              <a:t>of</a:t>
            </a:r>
            <a:r>
              <a:rPr lang="en-US" altLang="zh-CN" sz="1900" b="1" dirty="0">
                <a:solidFill>
                  <a:srgbClr val="FAB512"/>
                </a:solidFill>
                <a:latin typeface="Arial"/>
                <a:cs typeface="Arial"/>
              </a:rPr>
              <a:t> </a:t>
            </a:r>
            <a:r>
              <a:rPr lang="en-US" altLang="zh-CN" sz="1900" b="1" dirty="0">
                <a:solidFill>
                  <a:srgbClr val="FAB512"/>
                </a:solidFill>
                <a:latin typeface="Arial"/>
                <a:ea typeface="Arial"/>
              </a:rPr>
              <a:t>different</a:t>
            </a:r>
            <a:r>
              <a:rPr lang="en-US" altLang="zh-CN" sz="1900" b="1" dirty="0">
                <a:solidFill>
                  <a:srgbClr val="FAB512"/>
                </a:solidFill>
                <a:latin typeface="Arial"/>
                <a:cs typeface="Arial"/>
              </a:rPr>
              <a:t> </a:t>
            </a:r>
            <a:r>
              <a:rPr lang="en-US" altLang="zh-CN" sz="1900" b="1" dirty="0">
                <a:solidFill>
                  <a:srgbClr val="FAB512"/>
                </a:solidFill>
                <a:latin typeface="Arial"/>
                <a:ea typeface="Arial"/>
              </a:rPr>
              <a:t>riders</a:t>
            </a:r>
            <a:r>
              <a:rPr lang="en-US" altLang="zh-CN" sz="1900" b="1" dirty="0">
                <a:solidFill>
                  <a:srgbClr val="FAB512"/>
                </a:solidFill>
                <a:latin typeface="Arial"/>
                <a:cs typeface="Arial"/>
              </a:rPr>
              <a:t> </a:t>
            </a:r>
            <a:r>
              <a:rPr lang="en-US" altLang="zh-CN" sz="1900" b="1" dirty="0">
                <a:solidFill>
                  <a:srgbClr val="FAB512"/>
                </a:solidFill>
                <a:latin typeface="Arial"/>
                <a:ea typeface="Arial"/>
              </a:rPr>
              <a:t>in</a:t>
            </a:r>
            <a:r>
              <a:rPr lang="en-US" altLang="zh-CN" sz="1900" b="1" dirty="0">
                <a:solidFill>
                  <a:srgbClr val="FAB512"/>
                </a:solidFill>
                <a:latin typeface="Arial"/>
                <a:cs typeface="Arial"/>
              </a:rPr>
              <a:t> </a:t>
            </a:r>
            <a:r>
              <a:rPr lang="en-US" altLang="zh-CN" sz="1900" b="1" dirty="0">
                <a:solidFill>
                  <a:srgbClr val="FAB512"/>
                </a:solidFill>
                <a:latin typeface="Arial"/>
                <a:ea typeface="Arial"/>
              </a:rPr>
              <a:t>the</a:t>
            </a:r>
            <a:r>
              <a:rPr lang="en-US" altLang="zh-CN" sz="1900" b="1" dirty="0">
                <a:solidFill>
                  <a:srgbClr val="FAB512"/>
                </a:solidFill>
                <a:latin typeface="Arial"/>
                <a:cs typeface="Arial"/>
              </a:rPr>
              <a:t> </a:t>
            </a:r>
            <a:r>
              <a:rPr lang="en-US" altLang="zh-CN" sz="1900" b="1" dirty="0">
                <a:solidFill>
                  <a:srgbClr val="FAB512"/>
                </a:solidFill>
                <a:latin typeface="Arial"/>
                <a:ea typeface="Arial"/>
              </a:rPr>
              <a:t>last</a:t>
            </a:r>
            <a:r>
              <a:rPr lang="en-US" altLang="zh-CN" sz="1900" b="1" spc="-64" dirty="0">
                <a:solidFill>
                  <a:srgbClr val="FAB512"/>
                </a:solidFill>
                <a:latin typeface="Arial"/>
                <a:cs typeface="Arial"/>
              </a:rPr>
              <a:t> </a:t>
            </a:r>
            <a:r>
              <a:rPr lang="en-US" altLang="zh-CN" sz="1900" b="1" dirty="0">
                <a:solidFill>
                  <a:srgbClr val="FAB512"/>
                </a:solidFill>
                <a:latin typeface="Arial"/>
                <a:ea typeface="Arial"/>
              </a:rPr>
              <a:t>12</a:t>
            </a:r>
            <a:r>
              <a:rPr lang="en-US" altLang="zh-CN" sz="1900" b="1" dirty="0">
                <a:solidFill>
                  <a:srgbClr val="FAB512"/>
                </a:solidFill>
                <a:latin typeface="Arial"/>
                <a:cs typeface="Arial"/>
              </a:rPr>
              <a:t> </a:t>
            </a:r>
            <a:r>
              <a:rPr lang="en-US" altLang="zh-CN" sz="1900" b="1" spc="-5" dirty="0">
                <a:solidFill>
                  <a:srgbClr val="FAB512"/>
                </a:solidFill>
                <a:latin typeface="Arial"/>
                <a:ea typeface="Arial"/>
              </a:rPr>
              <a:t>mon</a:t>
            </a:r>
            <a:r>
              <a:rPr lang="en-US" altLang="zh-CN" sz="1900" b="1" dirty="0">
                <a:solidFill>
                  <a:srgbClr val="FAB512"/>
                </a:solidFill>
                <a:latin typeface="Arial"/>
                <a:ea typeface="Arial"/>
              </a:rPr>
              <a:t>ths</a:t>
            </a:r>
          </a:p>
          <a:p>
            <a:pPr>
              <a:lnSpc>
                <a:spcPts val="740"/>
              </a:lnSpc>
            </a:pPr>
            <a:endParaRPr lang="en-US" dirty="0"/>
          </a:p>
          <a:p>
            <a:pPr marL="0" indent="135135">
              <a:lnSpc>
                <a:spcPct val="110833"/>
              </a:lnSpc>
              <a:tabLst>
                <a:tab pos="877490" algn="l"/>
                <a:tab pos="1537691" algn="l"/>
                <a:tab pos="2197893" algn="l"/>
                <a:tab pos="2858094" algn="l"/>
                <a:tab pos="3518296" algn="l"/>
                <a:tab pos="4260650" algn="l"/>
                <a:tab pos="4920852" algn="l"/>
              </a:tabLst>
            </a:pPr>
            <a:r>
              <a:rPr lang="en-US" altLang="zh-CN" sz="1200" spc="-5" dirty="0">
                <a:solidFill>
                  <a:srgbClr val="D0CFCC"/>
                </a:solidFill>
                <a:latin typeface="Segoe UI Symbol"/>
                <a:ea typeface="Segoe UI Symbol"/>
              </a:rPr>
              <a:t>12-2021	1-2022	2-2022	3-2022	4-2022	12-2022	1-2023	</a:t>
            </a:r>
            <a:r>
              <a:rPr lang="en-US" altLang="zh-CN" sz="1200" spc="-10" dirty="0">
                <a:solidFill>
                  <a:srgbClr val="D0CFCC"/>
                </a:solidFill>
                <a:latin typeface="Segoe UI Symbol"/>
                <a:ea typeface="Segoe UI Symbol"/>
              </a:rPr>
              <a:t>2-2023</a:t>
            </a:r>
          </a:p>
          <a:p>
            <a:pPr>
              <a:lnSpc>
                <a:spcPts val="594"/>
              </a:lnSpc>
            </a:pPr>
            <a:endParaRPr lang="en-US" dirty="0"/>
          </a:p>
          <a:p>
            <a:pPr marL="0" indent="218629">
              <a:lnSpc>
                <a:spcPct val="100000"/>
              </a:lnSpc>
            </a:pPr>
            <a:r>
              <a:rPr lang="en-US" altLang="zh-CN" sz="900" spc="-10" dirty="0">
                <a:solidFill>
                  <a:srgbClr val="D0CFCC"/>
                </a:solidFill>
                <a:latin typeface="Arial"/>
                <a:ea typeface="Arial"/>
              </a:rPr>
              <a:t>0.6</a:t>
            </a:r>
            <a:r>
              <a:rPr lang="en-US" altLang="zh-CN" sz="900" dirty="0">
                <a:solidFill>
                  <a:srgbClr val="D0CFCC"/>
                </a:solidFill>
                <a:latin typeface="Arial"/>
                <a:ea typeface="Arial"/>
              </a:rPr>
              <a:t>M</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70"/>
              </a:lnSpc>
            </a:pPr>
            <a:endParaRPr lang="en-US" dirty="0"/>
          </a:p>
          <a:p>
            <a:pPr marL="0" indent="218629">
              <a:lnSpc>
                <a:spcPct val="100000"/>
              </a:lnSpc>
            </a:pPr>
            <a:r>
              <a:rPr lang="en-US" altLang="zh-CN" sz="900" spc="-10" dirty="0">
                <a:solidFill>
                  <a:srgbClr val="D0CFCC"/>
                </a:solidFill>
                <a:latin typeface="Arial"/>
                <a:ea typeface="Arial"/>
              </a:rPr>
              <a:t>0.</a:t>
            </a:r>
            <a:r>
              <a:rPr lang="en-US" altLang="zh-CN" sz="900" dirty="0">
                <a:solidFill>
                  <a:srgbClr val="D0CFCC"/>
                </a:solidFill>
                <a:latin typeface="Arial"/>
                <a:ea typeface="Arial"/>
              </a:rPr>
              <a:t>4M</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70"/>
              </a:lnSpc>
            </a:pPr>
            <a:endParaRPr lang="en-US" dirty="0"/>
          </a:p>
          <a:p>
            <a:pPr marL="0" indent="218629">
              <a:lnSpc>
                <a:spcPct val="100000"/>
              </a:lnSpc>
            </a:pPr>
            <a:r>
              <a:rPr lang="en-US" altLang="zh-CN" sz="900" spc="-10" dirty="0">
                <a:solidFill>
                  <a:srgbClr val="D0CFCC"/>
                </a:solidFill>
                <a:latin typeface="Arial"/>
                <a:ea typeface="Arial"/>
              </a:rPr>
              <a:t>0.</a:t>
            </a:r>
            <a:r>
              <a:rPr lang="en-US" altLang="zh-CN" sz="900" dirty="0">
                <a:solidFill>
                  <a:srgbClr val="D0CFCC"/>
                </a:solidFill>
                <a:latin typeface="Arial"/>
                <a:ea typeface="Arial"/>
              </a:rPr>
              <a:t>3M</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770"/>
              </a:lnSpc>
            </a:pPr>
            <a:endParaRPr lang="en-US" dirty="0"/>
          </a:p>
          <a:p>
            <a:pPr marL="0" indent="218629">
              <a:lnSpc>
                <a:spcPct val="100000"/>
              </a:lnSpc>
            </a:pPr>
            <a:r>
              <a:rPr lang="en-US" altLang="zh-CN" sz="900" spc="-10" dirty="0">
                <a:solidFill>
                  <a:srgbClr val="D0CFCC"/>
                </a:solidFill>
                <a:latin typeface="Arial"/>
                <a:ea typeface="Arial"/>
              </a:rPr>
              <a:t>0.</a:t>
            </a:r>
            <a:r>
              <a:rPr lang="en-US" altLang="zh-CN" sz="900" dirty="0">
                <a:solidFill>
                  <a:srgbClr val="D0CFCC"/>
                </a:solidFill>
                <a:latin typeface="Arial"/>
                <a:ea typeface="Arial"/>
              </a:rPr>
              <a:t>0M</a:t>
            </a:r>
          </a:p>
        </p:txBody>
      </p:sp>
      <p:sp>
        <p:nvSpPr>
          <p:cNvPr id="6" name="TextBox 6"/>
          <p:cNvSpPr txBox="1"/>
          <p:nvPr/>
        </p:nvSpPr>
        <p:spPr>
          <a:xfrm>
            <a:off x="6824479" y="2815411"/>
            <a:ext cx="5407617" cy="3698448"/>
          </a:xfrm>
          <a:prstGeom prst="rect">
            <a:avLst/>
          </a:prstGeom>
          <a:noFill/>
        </p:spPr>
        <p:txBody>
          <a:bodyPr wrap="square" lIns="0" tIns="0" rIns="0" bIns="0" rtlCol="0">
            <a:spAutoFit/>
          </a:bodyPr>
          <a:lstStyle/>
          <a:p>
            <a:pPr>
              <a:lnSpc>
                <a:spcPts val="484"/>
              </a:lnSpc>
            </a:pPr>
            <a:endParaRPr lang="en-US" dirty="0"/>
          </a:p>
          <a:p>
            <a:pPr marL="0" indent="125015">
              <a:lnSpc>
                <a:spcPct val="100000"/>
              </a:lnSpc>
              <a:tabLst>
                <a:tab pos="764232" algn="l"/>
                <a:tab pos="1332904" algn="l"/>
                <a:tab pos="1901576" algn="l"/>
                <a:tab pos="2470248" algn="l"/>
                <a:tab pos="3038920" algn="l"/>
                <a:tab pos="3678137" algn="l"/>
                <a:tab pos="4246809" algn="l"/>
                <a:tab pos="4815482" algn="l"/>
              </a:tabLst>
            </a:pPr>
            <a:endParaRPr lang="en-US" altLang="zh-CN" sz="1000" spc="-5" dirty="0">
              <a:solidFill>
                <a:srgbClr val="D0CFCC"/>
              </a:solidFill>
              <a:latin typeface="Arial"/>
              <a:ea typeface="Arial"/>
            </a:endParaRPr>
          </a:p>
          <a:p>
            <a:pPr marL="0" indent="125015">
              <a:lnSpc>
                <a:spcPct val="100000"/>
              </a:lnSpc>
              <a:tabLst>
                <a:tab pos="764232" algn="l"/>
                <a:tab pos="1332904" algn="l"/>
                <a:tab pos="1901576" algn="l"/>
                <a:tab pos="2470248" algn="l"/>
                <a:tab pos="3038920" algn="l"/>
                <a:tab pos="3678137" algn="l"/>
                <a:tab pos="4246809" algn="l"/>
                <a:tab pos="4815482" algn="l"/>
              </a:tabLst>
            </a:pPr>
            <a:endParaRPr lang="en-US" altLang="zh-CN" sz="1000" spc="-5" dirty="0">
              <a:solidFill>
                <a:srgbClr val="D0CFCC"/>
              </a:solidFill>
              <a:latin typeface="Arial"/>
              <a:ea typeface="Arial"/>
            </a:endParaRPr>
          </a:p>
          <a:p>
            <a:pPr marL="0" indent="125015">
              <a:lnSpc>
                <a:spcPct val="100000"/>
              </a:lnSpc>
              <a:tabLst>
                <a:tab pos="764232" algn="l"/>
                <a:tab pos="1332904" algn="l"/>
                <a:tab pos="1901576" algn="l"/>
                <a:tab pos="2470248" algn="l"/>
                <a:tab pos="3038920" algn="l"/>
                <a:tab pos="3678137" algn="l"/>
                <a:tab pos="4246809" algn="l"/>
                <a:tab pos="4815482" algn="l"/>
              </a:tabLst>
            </a:pPr>
            <a:r>
              <a:rPr lang="en-US" altLang="zh-CN" sz="1000" spc="-5" dirty="0">
                <a:solidFill>
                  <a:srgbClr val="D0CFCC"/>
                </a:solidFill>
                <a:latin typeface="Arial"/>
                <a:ea typeface="Arial"/>
              </a:rPr>
              <a:t>12-2021	1-2022	 2-2022	 3-2022	4-2022	12-2022	1-2023	2-2023	</a:t>
            </a:r>
            <a:r>
              <a:rPr lang="en-US" altLang="zh-CN" sz="1000" spc="-10" dirty="0">
                <a:solidFill>
                  <a:srgbClr val="D0CFCC"/>
                </a:solidFill>
                <a:latin typeface="Arial"/>
                <a:ea typeface="Arial"/>
              </a:rPr>
              <a:t>3-2023</a:t>
            </a:r>
          </a:p>
          <a:p>
            <a:pPr>
              <a:lnSpc>
                <a:spcPts val="715"/>
              </a:lnSpc>
            </a:pPr>
            <a:endParaRPr lang="en-US" dirty="0"/>
          </a:p>
          <a:p>
            <a:pPr marL="0" indent="224718">
              <a:lnSpc>
                <a:spcPct val="100000"/>
              </a:lnSpc>
            </a:pPr>
            <a:r>
              <a:rPr lang="en-US" altLang="zh-CN" sz="900" spc="-10" dirty="0">
                <a:solidFill>
                  <a:srgbClr val="D0CFCC"/>
                </a:solidFill>
                <a:latin typeface="Arial"/>
                <a:ea typeface="Arial"/>
              </a:rPr>
              <a:t> 35</a:t>
            </a:r>
            <a:r>
              <a:rPr lang="en-US" altLang="zh-CN" sz="900" dirty="0">
                <a:solidFill>
                  <a:srgbClr val="D0CFCC"/>
                </a:solidFill>
                <a:latin typeface="Arial"/>
                <a:ea typeface="Arial"/>
              </a:rPr>
              <a:t>0K</a:t>
            </a:r>
          </a:p>
          <a:p>
            <a:pPr>
              <a:lnSpc>
                <a:spcPts val="1000"/>
              </a:lnSpc>
            </a:pPr>
            <a:endParaRPr lang="en-US" dirty="0"/>
          </a:p>
          <a:p>
            <a:pPr>
              <a:lnSpc>
                <a:spcPts val="1205"/>
              </a:lnSpc>
            </a:pPr>
            <a:endParaRPr lang="en-US" dirty="0"/>
          </a:p>
          <a:p>
            <a:pPr marL="0" indent="224718">
              <a:lnSpc>
                <a:spcPct val="100000"/>
              </a:lnSpc>
            </a:pPr>
            <a:r>
              <a:rPr lang="en-US" altLang="zh-CN" sz="900" spc="-10" dirty="0">
                <a:solidFill>
                  <a:srgbClr val="D0CFCC"/>
                </a:solidFill>
                <a:latin typeface="Arial"/>
                <a:ea typeface="Arial"/>
              </a:rPr>
              <a:t>30</a:t>
            </a:r>
            <a:r>
              <a:rPr lang="en-US" altLang="zh-CN" sz="900" dirty="0">
                <a:solidFill>
                  <a:srgbClr val="D0CFCC"/>
                </a:solidFill>
                <a:latin typeface="Arial"/>
                <a:ea typeface="Arial"/>
              </a:rPr>
              <a:t>0K</a:t>
            </a:r>
          </a:p>
          <a:p>
            <a:pPr>
              <a:lnSpc>
                <a:spcPts val="1000"/>
              </a:lnSpc>
            </a:pPr>
            <a:endParaRPr lang="en-US" dirty="0"/>
          </a:p>
          <a:p>
            <a:pPr>
              <a:lnSpc>
                <a:spcPts val="1205"/>
              </a:lnSpc>
            </a:pPr>
            <a:endParaRPr lang="en-US" dirty="0"/>
          </a:p>
          <a:p>
            <a:pPr marL="0" indent="224718">
              <a:lnSpc>
                <a:spcPct val="100000"/>
              </a:lnSpc>
            </a:pPr>
            <a:r>
              <a:rPr lang="en-US" altLang="zh-CN" sz="900" spc="-10" dirty="0">
                <a:solidFill>
                  <a:srgbClr val="D0CFCC"/>
                </a:solidFill>
                <a:latin typeface="Arial"/>
                <a:ea typeface="Arial"/>
              </a:rPr>
              <a:t>25</a:t>
            </a:r>
            <a:r>
              <a:rPr lang="en-US" altLang="zh-CN" sz="900" dirty="0">
                <a:solidFill>
                  <a:srgbClr val="D0CFCC"/>
                </a:solidFill>
                <a:latin typeface="Arial"/>
                <a:ea typeface="Arial"/>
              </a:rPr>
              <a:t>0K</a:t>
            </a:r>
          </a:p>
          <a:p>
            <a:pPr>
              <a:lnSpc>
                <a:spcPts val="1000"/>
              </a:lnSpc>
            </a:pPr>
            <a:endParaRPr lang="en-US" dirty="0"/>
          </a:p>
          <a:p>
            <a:pPr>
              <a:lnSpc>
                <a:spcPts val="1205"/>
              </a:lnSpc>
            </a:pPr>
            <a:endParaRPr lang="en-US" dirty="0"/>
          </a:p>
          <a:p>
            <a:pPr marL="0" indent="224718">
              <a:lnSpc>
                <a:spcPct val="100000"/>
              </a:lnSpc>
            </a:pPr>
            <a:r>
              <a:rPr lang="en-US" altLang="zh-CN" sz="900" spc="-10" dirty="0">
                <a:solidFill>
                  <a:srgbClr val="D0CFCC"/>
                </a:solidFill>
                <a:latin typeface="Arial"/>
                <a:ea typeface="Arial"/>
              </a:rPr>
              <a:t>20</a:t>
            </a:r>
            <a:r>
              <a:rPr lang="en-US" altLang="zh-CN" sz="900" dirty="0">
                <a:solidFill>
                  <a:srgbClr val="D0CFCC"/>
                </a:solidFill>
                <a:latin typeface="Arial"/>
                <a:ea typeface="Arial"/>
              </a:rPr>
              <a:t>0K</a:t>
            </a:r>
          </a:p>
          <a:p>
            <a:pPr>
              <a:lnSpc>
                <a:spcPts val="1000"/>
              </a:lnSpc>
            </a:pPr>
            <a:endParaRPr lang="en-US" dirty="0"/>
          </a:p>
          <a:p>
            <a:pPr>
              <a:lnSpc>
                <a:spcPts val="1205"/>
              </a:lnSpc>
            </a:pPr>
            <a:endParaRPr lang="en-US" dirty="0"/>
          </a:p>
          <a:p>
            <a:pPr marL="0" indent="224718">
              <a:lnSpc>
                <a:spcPct val="100000"/>
              </a:lnSpc>
            </a:pPr>
            <a:r>
              <a:rPr lang="en-US" altLang="zh-CN" sz="900" spc="-10" dirty="0">
                <a:solidFill>
                  <a:srgbClr val="D0CFCC"/>
                </a:solidFill>
                <a:latin typeface="Arial"/>
                <a:ea typeface="Arial"/>
              </a:rPr>
              <a:t>15</a:t>
            </a:r>
            <a:r>
              <a:rPr lang="en-US" altLang="zh-CN" sz="900" dirty="0">
                <a:solidFill>
                  <a:srgbClr val="D0CFCC"/>
                </a:solidFill>
                <a:latin typeface="Arial"/>
                <a:ea typeface="Arial"/>
              </a:rPr>
              <a:t>0K</a:t>
            </a:r>
          </a:p>
          <a:p>
            <a:pPr>
              <a:lnSpc>
                <a:spcPts val="1000"/>
              </a:lnSpc>
            </a:pPr>
            <a:endParaRPr lang="en-US" dirty="0"/>
          </a:p>
          <a:p>
            <a:pPr>
              <a:lnSpc>
                <a:spcPts val="1205"/>
              </a:lnSpc>
            </a:pPr>
            <a:endParaRPr lang="en-US" dirty="0"/>
          </a:p>
          <a:p>
            <a:pPr marL="0" indent="224718">
              <a:lnSpc>
                <a:spcPct val="100000"/>
              </a:lnSpc>
            </a:pPr>
            <a:r>
              <a:rPr lang="en-US" altLang="zh-CN" sz="900" spc="-10" dirty="0">
                <a:solidFill>
                  <a:srgbClr val="D0CFCC"/>
                </a:solidFill>
                <a:latin typeface="Arial"/>
                <a:ea typeface="Arial"/>
              </a:rPr>
              <a:t>10</a:t>
            </a:r>
            <a:r>
              <a:rPr lang="en-US" altLang="zh-CN" sz="900" dirty="0">
                <a:solidFill>
                  <a:srgbClr val="D0CFCC"/>
                </a:solidFill>
                <a:latin typeface="Arial"/>
                <a:ea typeface="Arial"/>
              </a:rPr>
              <a:t>0K</a:t>
            </a:r>
          </a:p>
          <a:p>
            <a:pPr>
              <a:lnSpc>
                <a:spcPts val="1000"/>
              </a:lnSpc>
            </a:pPr>
            <a:endParaRPr lang="en-US" dirty="0"/>
          </a:p>
          <a:p>
            <a:pPr>
              <a:lnSpc>
                <a:spcPts val="1205"/>
              </a:lnSpc>
            </a:pPr>
            <a:endParaRPr lang="en-US" dirty="0"/>
          </a:p>
          <a:p>
            <a:pPr marL="0" indent="288438">
              <a:lnSpc>
                <a:spcPct val="100000"/>
              </a:lnSpc>
            </a:pPr>
            <a:r>
              <a:rPr lang="en-US" altLang="zh-CN" sz="900" spc="-5" dirty="0">
                <a:solidFill>
                  <a:srgbClr val="D0CFCC"/>
                </a:solidFill>
                <a:latin typeface="Arial"/>
                <a:ea typeface="Arial"/>
              </a:rPr>
              <a:t>50K</a:t>
            </a:r>
          </a:p>
          <a:p>
            <a:pPr>
              <a:lnSpc>
                <a:spcPts val="1000"/>
              </a:lnSpc>
            </a:pPr>
            <a:endParaRPr lang="en-US" dirty="0"/>
          </a:p>
          <a:p>
            <a:pPr>
              <a:lnSpc>
                <a:spcPts val="1205"/>
              </a:lnSpc>
            </a:pPr>
            <a:endParaRPr lang="en-US" dirty="0"/>
          </a:p>
          <a:p>
            <a:pPr marL="0" indent="352010">
              <a:lnSpc>
                <a:spcPct val="100000"/>
              </a:lnSpc>
            </a:pPr>
            <a:r>
              <a:rPr lang="en-US" altLang="zh-CN" sz="900" spc="-10" dirty="0">
                <a:solidFill>
                  <a:srgbClr val="D0CFCC"/>
                </a:solidFill>
                <a:latin typeface="Arial"/>
                <a:ea typeface="Arial"/>
              </a:rPr>
              <a:t>0K</a:t>
            </a:r>
          </a:p>
        </p:txBody>
      </p:sp>
      <p:sp>
        <p:nvSpPr>
          <p:cNvPr id="7" name="TextBox 7"/>
          <p:cNvSpPr txBox="1"/>
          <p:nvPr/>
        </p:nvSpPr>
        <p:spPr>
          <a:xfrm rot="16200000">
            <a:off x="-710096" y="4963579"/>
            <a:ext cx="2730724" cy="170223"/>
          </a:xfrm>
          <a:prstGeom prst="rect">
            <a:avLst/>
          </a:prstGeom>
          <a:noFill/>
        </p:spPr>
        <p:txBody>
          <a:bodyPr wrap="square" lIns="0" tIns="0" rIns="0" bIns="0" rtlCol="0">
            <a:spAutoFit/>
          </a:bodyPr>
          <a:lstStyle/>
          <a:p>
            <a:pPr marL="0">
              <a:lnSpc>
                <a:spcPct val="100000"/>
              </a:lnSpc>
            </a:pPr>
            <a:r>
              <a:rPr lang="en-US" altLang="zh-CN" sz="1200" dirty="0">
                <a:solidFill>
                  <a:srgbClr val="FEFEFE"/>
                </a:solidFill>
                <a:latin typeface="Arial"/>
                <a:ea typeface="Arial"/>
              </a:rPr>
              <a:t>12-2021,</a:t>
            </a:r>
            <a:r>
              <a:rPr lang="en-US" altLang="zh-CN" sz="1200" dirty="0">
                <a:solidFill>
                  <a:srgbClr val="FEFEFE"/>
                </a:solidFill>
                <a:latin typeface="Arial"/>
                <a:cs typeface="Arial"/>
              </a:rPr>
              <a:t> </a:t>
            </a:r>
            <a:r>
              <a:rPr lang="en-US" altLang="zh-CN" sz="1200" dirty="0">
                <a:solidFill>
                  <a:srgbClr val="FEFEFE"/>
                </a:solidFill>
                <a:latin typeface="Arial"/>
                <a:ea typeface="Arial"/>
              </a:rPr>
              <a:t>1-2022,</a:t>
            </a:r>
            <a:r>
              <a:rPr lang="en-US" altLang="zh-CN" sz="1200" dirty="0">
                <a:solidFill>
                  <a:srgbClr val="FEFEFE"/>
                </a:solidFill>
                <a:latin typeface="Arial"/>
                <a:cs typeface="Arial"/>
              </a:rPr>
              <a:t> </a:t>
            </a:r>
            <a:r>
              <a:rPr lang="en-US" altLang="zh-CN" sz="1200" dirty="0">
                <a:solidFill>
                  <a:srgbClr val="FEFEFE"/>
                </a:solidFill>
                <a:latin typeface="Arial"/>
                <a:ea typeface="Arial"/>
              </a:rPr>
              <a:t>2-2022,</a:t>
            </a:r>
            <a:r>
              <a:rPr lang="en-US" altLang="zh-CN" sz="1200" dirty="0">
                <a:solidFill>
                  <a:srgbClr val="FEFEFE"/>
                </a:solidFill>
                <a:latin typeface="Arial"/>
                <a:cs typeface="Arial"/>
              </a:rPr>
              <a:t> </a:t>
            </a:r>
            <a:r>
              <a:rPr lang="en-US" altLang="zh-CN" sz="1200" dirty="0">
                <a:solidFill>
                  <a:srgbClr val="FEFEFE"/>
                </a:solidFill>
                <a:latin typeface="Arial"/>
                <a:ea typeface="Arial"/>
              </a:rPr>
              <a:t>3-2022,</a:t>
            </a:r>
            <a:r>
              <a:rPr lang="en-US" altLang="zh-CN" sz="1200" spc="-89" dirty="0">
                <a:solidFill>
                  <a:srgbClr val="FEFEFE"/>
                </a:solidFill>
                <a:latin typeface="Arial"/>
                <a:cs typeface="Arial"/>
              </a:rPr>
              <a:t> </a:t>
            </a:r>
            <a:r>
              <a:rPr lang="en-US" altLang="zh-CN" sz="1200" dirty="0">
                <a:solidFill>
                  <a:srgbClr val="FEFEFE"/>
                </a:solidFill>
                <a:latin typeface="Arial"/>
                <a:ea typeface="Arial"/>
              </a:rPr>
              <a:t>4-…</a:t>
            </a:r>
          </a:p>
        </p:txBody>
      </p:sp>
      <p:sp>
        <p:nvSpPr>
          <p:cNvPr id="8" name="TextBox 8"/>
          <p:cNvSpPr txBox="1"/>
          <p:nvPr/>
        </p:nvSpPr>
        <p:spPr>
          <a:xfrm rot="16200000">
            <a:off x="5360268" y="4836841"/>
            <a:ext cx="2984210" cy="170212"/>
          </a:xfrm>
          <a:prstGeom prst="rect">
            <a:avLst/>
          </a:prstGeom>
          <a:noFill/>
        </p:spPr>
        <p:txBody>
          <a:bodyPr wrap="square" lIns="0" tIns="0" rIns="0" bIns="0" rtlCol="0">
            <a:spAutoFit/>
          </a:bodyPr>
          <a:lstStyle/>
          <a:p>
            <a:pPr marL="0">
              <a:lnSpc>
                <a:spcPct val="100000"/>
              </a:lnSpc>
            </a:pPr>
            <a:r>
              <a:rPr lang="en-US" altLang="zh-CN" sz="1200" dirty="0">
                <a:solidFill>
                  <a:srgbClr val="FEFEFE"/>
                </a:solidFill>
                <a:latin typeface="Arial"/>
                <a:ea typeface="Arial"/>
              </a:rPr>
              <a:t>12-2021,</a:t>
            </a:r>
            <a:r>
              <a:rPr lang="en-US" altLang="zh-CN" sz="1200" dirty="0">
                <a:solidFill>
                  <a:srgbClr val="FEFEFE"/>
                </a:solidFill>
                <a:latin typeface="Arial"/>
                <a:cs typeface="Arial"/>
              </a:rPr>
              <a:t> </a:t>
            </a:r>
            <a:r>
              <a:rPr lang="en-US" altLang="zh-CN" sz="1200" dirty="0">
                <a:solidFill>
                  <a:srgbClr val="FEFEFE"/>
                </a:solidFill>
                <a:latin typeface="Arial"/>
                <a:ea typeface="Arial"/>
              </a:rPr>
              <a:t>1-2022,</a:t>
            </a:r>
            <a:r>
              <a:rPr lang="en-US" altLang="zh-CN" sz="1200" dirty="0">
                <a:solidFill>
                  <a:srgbClr val="FEFEFE"/>
                </a:solidFill>
                <a:latin typeface="Arial"/>
                <a:cs typeface="Arial"/>
              </a:rPr>
              <a:t> </a:t>
            </a:r>
            <a:r>
              <a:rPr lang="en-US" altLang="zh-CN" sz="1200" dirty="0">
                <a:solidFill>
                  <a:srgbClr val="FEFEFE"/>
                </a:solidFill>
                <a:latin typeface="Arial"/>
                <a:ea typeface="Arial"/>
              </a:rPr>
              <a:t>2-2022,</a:t>
            </a:r>
            <a:r>
              <a:rPr lang="en-US" altLang="zh-CN" sz="1200" dirty="0">
                <a:solidFill>
                  <a:srgbClr val="FEFEFE"/>
                </a:solidFill>
                <a:latin typeface="Arial"/>
                <a:cs typeface="Arial"/>
              </a:rPr>
              <a:t> </a:t>
            </a:r>
            <a:r>
              <a:rPr lang="en-US" altLang="zh-CN" sz="1200" dirty="0">
                <a:solidFill>
                  <a:srgbClr val="FEFEFE"/>
                </a:solidFill>
                <a:latin typeface="Arial"/>
                <a:ea typeface="Arial"/>
              </a:rPr>
              <a:t>3-2022,</a:t>
            </a:r>
            <a:r>
              <a:rPr lang="en-US" altLang="zh-CN" sz="1200" spc="-94" dirty="0">
                <a:solidFill>
                  <a:srgbClr val="FEFEFE"/>
                </a:solidFill>
                <a:latin typeface="Arial"/>
                <a:cs typeface="Arial"/>
              </a:rPr>
              <a:t> </a:t>
            </a:r>
            <a:r>
              <a:rPr lang="en-US" altLang="zh-CN" sz="1200" dirty="0">
                <a:solidFill>
                  <a:srgbClr val="FEFEFE"/>
                </a:solidFill>
                <a:latin typeface="Arial"/>
                <a:ea typeface="Arial"/>
              </a:rPr>
              <a:t>4-202…</a:t>
            </a:r>
          </a:p>
        </p:txBody>
      </p:sp>
      <p:pic>
        <p:nvPicPr>
          <p:cNvPr id="11" name="Picture 10">
            <a:extLst>
              <a:ext uri="{FF2B5EF4-FFF2-40B4-BE49-F238E27FC236}">
                <a16:creationId xmlns:a16="http://schemas.microsoft.com/office/drawing/2014/main" id="{B4DCD814-49C2-4632-8A4F-7A6719FE249B}"/>
              </a:ext>
            </a:extLst>
          </p:cNvPr>
          <p:cNvPicPr>
            <a:picLocks noChangeAspect="1"/>
          </p:cNvPicPr>
          <p:nvPr/>
        </p:nvPicPr>
        <p:blipFill>
          <a:blip r:embed="rId3"/>
          <a:stretch>
            <a:fillRect/>
          </a:stretch>
        </p:blipFill>
        <p:spPr>
          <a:xfrm>
            <a:off x="8061066" y="198120"/>
            <a:ext cx="4405253" cy="843350"/>
          </a:xfrm>
          <a:prstGeom prst="rect">
            <a:avLst/>
          </a:prstGeom>
          <a:blipFill dpi="0" rotWithShape="1">
            <a:blip r:embed="rId4">
              <a:alphaModFix amt="94000"/>
            </a:blip>
            <a:srcRect/>
            <a:tile tx="25400" ty="0" sx="100000" sy="100000" flip="none" algn="tl"/>
          </a:blipFill>
          <a:effectLst>
            <a:outerShdw blurRad="279400" dist="50800" dir="5400000" algn="ctr" rotWithShape="0">
              <a:srgbClr val="000000">
                <a:alpha val="43137"/>
              </a:srgbClr>
            </a:outerShdw>
          </a:effectLst>
          <a:scene3d>
            <a:camera prst="orthographicFront"/>
            <a:lightRig rig="threePt" dir="t">
              <a:rot lat="0" lon="0" rev="11400000"/>
            </a:lightRig>
          </a:scene3d>
          <a:sp3d contourW="76200">
            <a:bevelT w="266700" h="38100"/>
            <a:bevelB w="101600"/>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0976367-E9D0-4CC2-89F2-E57E4FAB4DA6}"/>
              </a:ext>
            </a:extLst>
          </p:cNvPr>
          <p:cNvSpPr/>
          <p:nvPr/>
        </p:nvSpPr>
        <p:spPr>
          <a:xfrm>
            <a:off x="884255" y="15392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Share Data </a:t>
            </a:r>
          </a:p>
        </p:txBody>
      </p:sp>
      <p:pic>
        <p:nvPicPr>
          <p:cNvPr id="7" name="Picture 6">
            <a:extLst>
              <a:ext uri="{FF2B5EF4-FFF2-40B4-BE49-F238E27FC236}">
                <a16:creationId xmlns:a16="http://schemas.microsoft.com/office/drawing/2014/main" id="{2D207E23-6149-4672-8C6C-E7FC45C076F0}"/>
              </a:ext>
            </a:extLst>
          </p:cNvPr>
          <p:cNvPicPr>
            <a:picLocks noChangeAspect="1"/>
          </p:cNvPicPr>
          <p:nvPr/>
        </p:nvPicPr>
        <p:blipFill>
          <a:blip r:embed="rId2"/>
          <a:stretch>
            <a:fillRect/>
          </a:stretch>
        </p:blipFill>
        <p:spPr>
          <a:xfrm>
            <a:off x="8061066" y="198120"/>
            <a:ext cx="4405253" cy="843350"/>
          </a:xfrm>
          <a:prstGeom prst="rect">
            <a:avLst/>
          </a:prstGeom>
          <a:blipFill dpi="0" rotWithShape="1">
            <a:blip r:embed="rId3">
              <a:alphaModFix amt="94000"/>
            </a:blip>
            <a:srcRect/>
            <a:tile tx="25400" ty="0" sx="100000" sy="100000" flip="none" algn="tl"/>
          </a:blipFill>
          <a:effectLst>
            <a:outerShdw blurRad="279400" dist="50800" dir="5400000" algn="ctr" rotWithShape="0">
              <a:srgbClr val="000000">
                <a:alpha val="43137"/>
              </a:srgbClr>
            </a:outerShdw>
          </a:effectLst>
          <a:scene3d>
            <a:camera prst="orthographicFront"/>
            <a:lightRig rig="threePt" dir="t">
              <a:rot lat="0" lon="0" rev="11400000"/>
            </a:lightRig>
          </a:scene3d>
          <a:sp3d contourW="76200">
            <a:bevelT w="266700" h="38100"/>
            <a:bevelB w="101600"/>
          </a:sp3d>
        </p:spPr>
      </p:pic>
      <p:sp>
        <p:nvSpPr>
          <p:cNvPr id="12" name="TextBox 11">
            <a:extLst>
              <a:ext uri="{FF2B5EF4-FFF2-40B4-BE49-F238E27FC236}">
                <a16:creationId xmlns:a16="http://schemas.microsoft.com/office/drawing/2014/main" id="{D989130E-CE57-46D6-BE6F-296C3BD013AD}"/>
              </a:ext>
            </a:extLst>
          </p:cNvPr>
          <p:cNvSpPr txBox="1"/>
          <p:nvPr/>
        </p:nvSpPr>
        <p:spPr>
          <a:xfrm>
            <a:off x="1116134" y="2917612"/>
            <a:ext cx="11431208" cy="1938992"/>
          </a:xfrm>
          <a:prstGeom prst="rect">
            <a:avLst/>
          </a:prstGeom>
          <a:noFill/>
        </p:spPr>
        <p:txBody>
          <a:bodyPr wrap="square" rtlCol="0">
            <a:spAutoFit/>
          </a:bodyPr>
          <a:lstStyle/>
          <a:p>
            <a:r>
              <a:rPr lang="en-US" sz="4000" dirty="0">
                <a:solidFill>
                  <a:schemeClr val="accent4">
                    <a:lumMod val="75000"/>
                  </a:schemeClr>
                </a:solidFill>
              </a:rPr>
              <a:t>Now is the time to show all the nitty gritty details of this huge volume of data to break up the problem</a:t>
            </a:r>
          </a:p>
        </p:txBody>
      </p:sp>
    </p:spTree>
    <p:extLst>
      <p:ext uri="{BB962C8B-B14F-4D97-AF65-F5344CB8AC3E}">
        <p14:creationId xmlns:p14="http://schemas.microsoft.com/office/powerpoint/2010/main" val="315049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nodeType="click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circle(in)">
                                      <p:cBhvr>
                                        <p:cTn id="13"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222250" y="222250"/>
            <a:ext cx="12198350" cy="323850"/>
          </a:xfrm>
          <a:custGeom>
            <a:avLst/>
            <a:gdLst>
              <a:gd name="connsiteX0" fmla="*/ 6350 w 12198350"/>
              <a:gd name="connsiteY0" fmla="*/ 6350 h 323850"/>
              <a:gd name="connsiteX1" fmla="*/ 12198351 w 12198350"/>
              <a:gd name="connsiteY1" fmla="*/ 6350 h 323850"/>
              <a:gd name="connsiteX2" fmla="*/ 12198351 w 12198350"/>
              <a:gd name="connsiteY2" fmla="*/ 330200 h 323850"/>
              <a:gd name="connsiteX3" fmla="*/ 6350 w 12198350"/>
              <a:gd name="connsiteY3" fmla="*/ 330200 h 323850"/>
              <a:gd name="connsiteX4" fmla="*/ 6350 w 12198350"/>
              <a:gd name="connsiteY4" fmla="*/ 63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8350" h="323850">
                <a:moveTo>
                  <a:pt x="6350" y="6350"/>
                </a:moveTo>
                <a:lnTo>
                  <a:pt x="12198351" y="6350"/>
                </a:lnTo>
                <a:lnTo>
                  <a:pt x="12198351" y="330200"/>
                </a:lnTo>
                <a:lnTo>
                  <a:pt x="6350" y="330200"/>
                </a:lnTo>
                <a:lnTo>
                  <a:pt x="6350" y="6350"/>
                </a:lnTo>
                <a:close/>
              </a:path>
            </a:pathLst>
          </a:custGeom>
          <a:solidFill>
            <a:srgbClr val="3A393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10"/>
          <p:cNvSpPr/>
          <p:nvPr/>
        </p:nvSpPr>
        <p:spPr>
          <a:xfrm>
            <a:off x="184150" y="539750"/>
            <a:ext cx="12261850" cy="1276350"/>
          </a:xfrm>
          <a:custGeom>
            <a:avLst/>
            <a:gdLst>
              <a:gd name="connsiteX0" fmla="*/ 13969 w 12261850"/>
              <a:gd name="connsiteY0" fmla="*/ 18033 h 1276350"/>
              <a:gd name="connsiteX1" fmla="*/ 12266929 w 12261850"/>
              <a:gd name="connsiteY1" fmla="*/ 18033 h 1276350"/>
              <a:gd name="connsiteX2" fmla="*/ 12266929 w 12261850"/>
              <a:gd name="connsiteY2" fmla="*/ 1286001 h 1276350"/>
              <a:gd name="connsiteX3" fmla="*/ 13969 w 12261850"/>
              <a:gd name="connsiteY3" fmla="*/ 1286001 h 1276350"/>
              <a:gd name="connsiteX4" fmla="*/ 13969 w 12261850"/>
              <a:gd name="connsiteY4" fmla="*/ 18033 h 127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850" h="1276350">
                <a:moveTo>
                  <a:pt x="13969" y="18033"/>
                </a:moveTo>
                <a:lnTo>
                  <a:pt x="12266929" y="18033"/>
                </a:lnTo>
                <a:lnTo>
                  <a:pt x="12266929" y="1286001"/>
                </a:lnTo>
                <a:lnTo>
                  <a:pt x="13969" y="1286001"/>
                </a:lnTo>
                <a:lnTo>
                  <a:pt x="13969" y="18033"/>
                </a:lnTo>
                <a:close/>
              </a:path>
            </a:pathLst>
          </a:custGeom>
          <a:solidFill>
            <a:srgbClr val="DFDFD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1"/>
          <p:cNvSpPr/>
          <p:nvPr/>
        </p:nvSpPr>
        <p:spPr>
          <a:xfrm>
            <a:off x="222250" y="222250"/>
            <a:ext cx="12198350" cy="6864350"/>
          </a:xfrm>
          <a:custGeom>
            <a:avLst/>
            <a:gdLst>
              <a:gd name="connsiteX0" fmla="*/ 6350 w 12198350"/>
              <a:gd name="connsiteY0" fmla="*/ 6350 h 6864350"/>
              <a:gd name="connsiteX1" fmla="*/ 12198351 w 12198350"/>
              <a:gd name="connsiteY1" fmla="*/ 6350 h 6864350"/>
              <a:gd name="connsiteX2" fmla="*/ 12198351 w 12198350"/>
              <a:gd name="connsiteY2" fmla="*/ 6864350 h 6864350"/>
              <a:gd name="connsiteX3" fmla="*/ 6350 w 12198350"/>
              <a:gd name="connsiteY3" fmla="*/ 6864350 h 6864350"/>
              <a:gd name="connsiteX4" fmla="*/ 6350 w 12198350"/>
              <a:gd name="connsiteY4" fmla="*/ 6350 h 686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8350" h="6864350">
                <a:moveTo>
                  <a:pt x="6350" y="6350"/>
                </a:moveTo>
                <a:lnTo>
                  <a:pt x="12198351" y="6350"/>
                </a:lnTo>
                <a:lnTo>
                  <a:pt x="12198351" y="6864350"/>
                </a:lnTo>
                <a:lnTo>
                  <a:pt x="6350" y="6864350"/>
                </a:lnTo>
                <a:lnTo>
                  <a:pt x="6350" y="6350"/>
                </a:ln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2"/>
          <p:cNvSpPr/>
          <p:nvPr/>
        </p:nvSpPr>
        <p:spPr>
          <a:xfrm>
            <a:off x="184150" y="119051"/>
            <a:ext cx="12600490" cy="7196149"/>
          </a:xfrm>
          <a:custGeom>
            <a:avLst/>
            <a:gdLst>
              <a:gd name="connsiteX0" fmla="*/ 6350 w 12198350"/>
              <a:gd name="connsiteY0" fmla="*/ 6416 h 6851650"/>
              <a:gd name="connsiteX1" fmla="*/ 12200969 w 12198350"/>
              <a:gd name="connsiteY1" fmla="*/ 6416 h 6851650"/>
              <a:gd name="connsiteX2" fmla="*/ 12200969 w 12198350"/>
              <a:gd name="connsiteY2" fmla="*/ 6858631 h 6851650"/>
              <a:gd name="connsiteX3" fmla="*/ 6350 w 12198350"/>
              <a:gd name="connsiteY3" fmla="*/ 6858631 h 6851650"/>
              <a:gd name="connsiteX4" fmla="*/ 6350 w 12198350"/>
              <a:gd name="connsiteY4" fmla="*/ 6416 h 685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8350" h="6851650">
                <a:moveTo>
                  <a:pt x="6350" y="6416"/>
                </a:moveTo>
                <a:lnTo>
                  <a:pt x="12200969" y="6416"/>
                </a:lnTo>
                <a:lnTo>
                  <a:pt x="12200969" y="6858631"/>
                </a:lnTo>
                <a:lnTo>
                  <a:pt x="6350" y="6858631"/>
                </a:lnTo>
                <a:lnTo>
                  <a:pt x="6350" y="6416"/>
                </a:lnTo>
                <a:close/>
              </a:path>
            </a:pathLst>
          </a:custGeom>
          <a:solidFill>
            <a:srgbClr val="393939">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3"/>
          <p:cNvSpPr/>
          <p:nvPr/>
        </p:nvSpPr>
        <p:spPr>
          <a:xfrm>
            <a:off x="755650" y="4679950"/>
            <a:ext cx="2317750" cy="2051050"/>
          </a:xfrm>
          <a:custGeom>
            <a:avLst/>
            <a:gdLst>
              <a:gd name="connsiteX0" fmla="*/ 14933 w 2317750"/>
              <a:gd name="connsiteY0" fmla="*/ 13625 h 2051050"/>
              <a:gd name="connsiteX1" fmla="*/ 2329508 w 2317750"/>
              <a:gd name="connsiteY1" fmla="*/ 13625 h 2051050"/>
              <a:gd name="connsiteX2" fmla="*/ 2329508 w 2317750"/>
              <a:gd name="connsiteY2" fmla="*/ 2061500 h 2051050"/>
              <a:gd name="connsiteX3" fmla="*/ 14933 w 2317750"/>
              <a:gd name="connsiteY3" fmla="*/ 2061500 h 2051050"/>
              <a:gd name="connsiteX4" fmla="*/ 14933 w 2317750"/>
              <a:gd name="connsiteY4" fmla="*/ 13625 h 205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750" h="2051050">
                <a:moveTo>
                  <a:pt x="14933" y="13625"/>
                </a:moveTo>
                <a:lnTo>
                  <a:pt x="2329508" y="13625"/>
                </a:lnTo>
                <a:lnTo>
                  <a:pt x="2329508" y="2061500"/>
                </a:lnTo>
                <a:lnTo>
                  <a:pt x="14933" y="2061500"/>
                </a:lnTo>
                <a:lnTo>
                  <a:pt x="14933" y="13625"/>
                </a:lnTo>
                <a:close/>
              </a:path>
            </a:pathLst>
          </a:custGeom>
          <a:solidFill>
            <a:srgbClr val="393939">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4"/>
          <p:cNvSpPr/>
          <p:nvPr/>
        </p:nvSpPr>
        <p:spPr>
          <a:xfrm>
            <a:off x="3013075" y="4740275"/>
            <a:ext cx="22225" cy="1901825"/>
          </a:xfrm>
          <a:custGeom>
            <a:avLst/>
            <a:gdLst>
              <a:gd name="connsiteX0" fmla="*/ 14933 w 22225"/>
              <a:gd name="connsiteY0" fmla="*/ 925 h 1901825"/>
              <a:gd name="connsiteX1" fmla="*/ 14933 w 22225"/>
              <a:gd name="connsiteY1" fmla="*/ 1896400 h 1901825"/>
            </a:gdLst>
            <a:ahLst/>
            <a:cxnLst>
              <a:cxn ang="0">
                <a:pos x="connsiteX0" y="connsiteY0"/>
              </a:cxn>
              <a:cxn ang="0">
                <a:pos x="connsiteX1" y="connsiteY1"/>
              </a:cxn>
            </a:cxnLst>
            <a:rect l="l" t="t" r="r" b="b"/>
            <a:pathLst>
              <a:path w="22225" h="1901825">
                <a:moveTo>
                  <a:pt x="14933" y="925"/>
                </a:moveTo>
                <a:lnTo>
                  <a:pt x="14933" y="1896400"/>
                </a:lnTo>
              </a:path>
            </a:pathLst>
          </a:custGeom>
          <a:ln w="19050">
            <a:solidFill>
              <a:srgbClr val="3A393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5"/>
          <p:cNvSpPr/>
          <p:nvPr/>
        </p:nvSpPr>
        <p:spPr>
          <a:xfrm>
            <a:off x="803275" y="4727575"/>
            <a:ext cx="98425" cy="1901825"/>
          </a:xfrm>
          <a:custGeom>
            <a:avLst/>
            <a:gdLst>
              <a:gd name="connsiteX0" fmla="*/ 14933 w 98425"/>
              <a:gd name="connsiteY0" fmla="*/ 13625 h 1901825"/>
              <a:gd name="connsiteX1" fmla="*/ 110183 w 98425"/>
              <a:gd name="connsiteY1" fmla="*/ 13625 h 1901825"/>
              <a:gd name="connsiteX2" fmla="*/ 110183 w 98425"/>
              <a:gd name="connsiteY2" fmla="*/ 1909100 h 1901825"/>
              <a:gd name="connsiteX3" fmla="*/ 14933 w 98425"/>
              <a:gd name="connsiteY3" fmla="*/ 1909100 h 1901825"/>
              <a:gd name="connsiteX4" fmla="*/ 14933 w 98425"/>
              <a:gd name="connsiteY4" fmla="*/ 13625 h 190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h="1901825">
                <a:moveTo>
                  <a:pt x="14933" y="13625"/>
                </a:moveTo>
                <a:lnTo>
                  <a:pt x="110183" y="13625"/>
                </a:lnTo>
                <a:lnTo>
                  <a:pt x="110183" y="1909100"/>
                </a:lnTo>
                <a:lnTo>
                  <a:pt x="14933" y="1909100"/>
                </a:lnTo>
                <a:lnTo>
                  <a:pt x="14933" y="13625"/>
                </a:lnTo>
                <a:close/>
              </a:path>
            </a:pathLst>
          </a:custGeom>
          <a:solidFill>
            <a:srgbClr val="969392">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6"/>
          <p:cNvSpPr/>
          <p:nvPr/>
        </p:nvSpPr>
        <p:spPr>
          <a:xfrm>
            <a:off x="5286375" y="4676776"/>
            <a:ext cx="3336925" cy="960096"/>
          </a:xfrm>
          <a:custGeom>
            <a:avLst/>
            <a:gdLst>
              <a:gd name="connsiteX0" fmla="*/ 13637 w 3336925"/>
              <a:gd name="connsiteY0" fmla="*/ 16800 h 2168525"/>
              <a:gd name="connsiteX1" fmla="*/ 3347387 w 3336925"/>
              <a:gd name="connsiteY1" fmla="*/ 16800 h 2168525"/>
              <a:gd name="connsiteX2" fmla="*/ 3347387 w 3336925"/>
              <a:gd name="connsiteY2" fmla="*/ 2169450 h 2168525"/>
              <a:gd name="connsiteX3" fmla="*/ 13637 w 3336925"/>
              <a:gd name="connsiteY3" fmla="*/ 2169450 h 2168525"/>
              <a:gd name="connsiteX4" fmla="*/ 13637 w 3336925"/>
              <a:gd name="connsiteY4" fmla="*/ 16800 h 216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6925" h="2168525">
                <a:moveTo>
                  <a:pt x="13637" y="16800"/>
                </a:moveTo>
                <a:lnTo>
                  <a:pt x="3347387" y="16800"/>
                </a:lnTo>
                <a:lnTo>
                  <a:pt x="3347387" y="2169450"/>
                </a:lnTo>
                <a:lnTo>
                  <a:pt x="13637" y="2169450"/>
                </a:lnTo>
                <a:lnTo>
                  <a:pt x="13637" y="16800"/>
                </a:lnTo>
                <a:close/>
              </a:path>
            </a:pathLst>
          </a:custGeom>
          <a:solidFill>
            <a:srgbClr val="393939">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7"/>
          <p:cNvSpPr/>
          <p:nvPr/>
        </p:nvSpPr>
        <p:spPr>
          <a:xfrm>
            <a:off x="8562975" y="4740275"/>
            <a:ext cx="22225" cy="593725"/>
          </a:xfrm>
          <a:custGeom>
            <a:avLst/>
            <a:gdLst>
              <a:gd name="connsiteX0" fmla="*/ 13637 w 22225"/>
              <a:gd name="connsiteY0" fmla="*/ 925 h 593725"/>
              <a:gd name="connsiteX1" fmla="*/ 13637 w 22225"/>
              <a:gd name="connsiteY1" fmla="*/ 591475 h 593725"/>
            </a:gdLst>
            <a:ahLst/>
            <a:cxnLst>
              <a:cxn ang="0">
                <a:pos x="connsiteX0" y="connsiteY0"/>
              </a:cxn>
              <a:cxn ang="0">
                <a:pos x="connsiteX1" y="connsiteY1"/>
              </a:cxn>
            </a:cxnLst>
            <a:rect l="l" t="t" r="r" b="b"/>
            <a:pathLst>
              <a:path w="22225" h="593725">
                <a:moveTo>
                  <a:pt x="13637" y="925"/>
                </a:moveTo>
                <a:lnTo>
                  <a:pt x="13637" y="591475"/>
                </a:lnTo>
              </a:path>
            </a:pathLst>
          </a:custGeom>
          <a:ln w="19050">
            <a:solidFill>
              <a:srgbClr val="3A393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8"/>
          <p:cNvSpPr/>
          <p:nvPr/>
        </p:nvSpPr>
        <p:spPr>
          <a:xfrm>
            <a:off x="5337175" y="4727575"/>
            <a:ext cx="98425" cy="593725"/>
          </a:xfrm>
          <a:custGeom>
            <a:avLst/>
            <a:gdLst>
              <a:gd name="connsiteX0" fmla="*/ 10462 w 98425"/>
              <a:gd name="connsiteY0" fmla="*/ 13625 h 593725"/>
              <a:gd name="connsiteX1" fmla="*/ 105712 w 98425"/>
              <a:gd name="connsiteY1" fmla="*/ 13625 h 593725"/>
              <a:gd name="connsiteX2" fmla="*/ 105712 w 98425"/>
              <a:gd name="connsiteY2" fmla="*/ 604175 h 593725"/>
              <a:gd name="connsiteX3" fmla="*/ 10462 w 98425"/>
              <a:gd name="connsiteY3" fmla="*/ 604175 h 593725"/>
              <a:gd name="connsiteX4" fmla="*/ 10462 w 98425"/>
              <a:gd name="connsiteY4" fmla="*/ 13625 h 593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h="593725">
                <a:moveTo>
                  <a:pt x="10462" y="13625"/>
                </a:moveTo>
                <a:lnTo>
                  <a:pt x="105712" y="13625"/>
                </a:lnTo>
                <a:lnTo>
                  <a:pt x="105712" y="604175"/>
                </a:lnTo>
                <a:lnTo>
                  <a:pt x="10462" y="604175"/>
                </a:lnTo>
                <a:lnTo>
                  <a:pt x="10462" y="13625"/>
                </a:lnTo>
                <a:close/>
              </a:path>
            </a:pathLst>
          </a:custGeom>
          <a:solidFill>
            <a:srgbClr val="969392">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Freeform 19"/>
          <p:cNvSpPr/>
          <p:nvPr/>
        </p:nvSpPr>
        <p:spPr>
          <a:xfrm>
            <a:off x="9604375" y="4676775"/>
            <a:ext cx="2359025" cy="2168525"/>
          </a:xfrm>
          <a:custGeom>
            <a:avLst/>
            <a:gdLst>
              <a:gd name="connsiteX0" fmla="*/ 18598 w 2359025"/>
              <a:gd name="connsiteY0" fmla="*/ 16800 h 2168525"/>
              <a:gd name="connsiteX1" fmla="*/ 2371273 w 2359025"/>
              <a:gd name="connsiteY1" fmla="*/ 16800 h 2168525"/>
              <a:gd name="connsiteX2" fmla="*/ 2371273 w 2359025"/>
              <a:gd name="connsiteY2" fmla="*/ 2169450 h 2168525"/>
              <a:gd name="connsiteX3" fmla="*/ 18598 w 2359025"/>
              <a:gd name="connsiteY3" fmla="*/ 2169450 h 2168525"/>
              <a:gd name="connsiteX4" fmla="*/ 18598 w 2359025"/>
              <a:gd name="connsiteY4" fmla="*/ 16800 h 2168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9025" h="2168525">
                <a:moveTo>
                  <a:pt x="18598" y="16800"/>
                </a:moveTo>
                <a:lnTo>
                  <a:pt x="2371273" y="16800"/>
                </a:lnTo>
                <a:lnTo>
                  <a:pt x="2371273" y="2169450"/>
                </a:lnTo>
                <a:lnTo>
                  <a:pt x="18598" y="2169450"/>
                </a:lnTo>
                <a:lnTo>
                  <a:pt x="18598" y="16800"/>
                </a:lnTo>
                <a:close/>
              </a:path>
            </a:pathLst>
          </a:custGeom>
          <a:solidFill>
            <a:srgbClr val="393939">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Freeform 20"/>
          <p:cNvSpPr/>
          <p:nvPr/>
        </p:nvSpPr>
        <p:spPr>
          <a:xfrm flipH="1">
            <a:off x="11925300" y="4740275"/>
            <a:ext cx="294823" cy="1901825"/>
          </a:xfrm>
          <a:custGeom>
            <a:avLst/>
            <a:gdLst>
              <a:gd name="connsiteX0" fmla="*/ 15423 w 22225"/>
              <a:gd name="connsiteY0" fmla="*/ 925 h 1901825"/>
              <a:gd name="connsiteX1" fmla="*/ 15423 w 22225"/>
              <a:gd name="connsiteY1" fmla="*/ 1896400 h 1901825"/>
            </a:gdLst>
            <a:ahLst/>
            <a:cxnLst>
              <a:cxn ang="0">
                <a:pos x="connsiteX0" y="connsiteY0"/>
              </a:cxn>
              <a:cxn ang="0">
                <a:pos x="connsiteX1" y="connsiteY1"/>
              </a:cxn>
            </a:cxnLst>
            <a:rect l="l" t="t" r="r" b="b"/>
            <a:pathLst>
              <a:path w="22225" h="1901825">
                <a:moveTo>
                  <a:pt x="15423" y="925"/>
                </a:moveTo>
                <a:lnTo>
                  <a:pt x="15423" y="1896400"/>
                </a:lnTo>
              </a:path>
            </a:pathLst>
          </a:custGeom>
          <a:ln w="19050">
            <a:solidFill>
              <a:srgbClr val="3A3937">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 name="Freeform 21"/>
          <p:cNvSpPr/>
          <p:nvPr/>
        </p:nvSpPr>
        <p:spPr>
          <a:xfrm>
            <a:off x="9655175" y="4727575"/>
            <a:ext cx="98425" cy="1901825"/>
          </a:xfrm>
          <a:custGeom>
            <a:avLst/>
            <a:gdLst>
              <a:gd name="connsiteX0" fmla="*/ 15423 w 98425"/>
              <a:gd name="connsiteY0" fmla="*/ 13625 h 1901825"/>
              <a:gd name="connsiteX1" fmla="*/ 110673 w 98425"/>
              <a:gd name="connsiteY1" fmla="*/ 13625 h 1901825"/>
              <a:gd name="connsiteX2" fmla="*/ 110673 w 98425"/>
              <a:gd name="connsiteY2" fmla="*/ 1909100 h 1901825"/>
              <a:gd name="connsiteX3" fmla="*/ 15423 w 98425"/>
              <a:gd name="connsiteY3" fmla="*/ 1909100 h 1901825"/>
              <a:gd name="connsiteX4" fmla="*/ 15423 w 98425"/>
              <a:gd name="connsiteY4" fmla="*/ 13625 h 1901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425" h="1901825">
                <a:moveTo>
                  <a:pt x="15423" y="13625"/>
                </a:moveTo>
                <a:lnTo>
                  <a:pt x="110673" y="13625"/>
                </a:lnTo>
                <a:lnTo>
                  <a:pt x="110673" y="1909100"/>
                </a:lnTo>
                <a:lnTo>
                  <a:pt x="15423" y="1909100"/>
                </a:lnTo>
                <a:lnTo>
                  <a:pt x="15423" y="13625"/>
                </a:lnTo>
                <a:close/>
              </a:path>
            </a:pathLst>
          </a:custGeom>
          <a:solidFill>
            <a:srgbClr val="969392">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2"/>
          <p:cNvSpPr/>
          <p:nvPr/>
        </p:nvSpPr>
        <p:spPr>
          <a:xfrm>
            <a:off x="219075" y="-67475"/>
            <a:ext cx="12451715" cy="1235875"/>
          </a:xfrm>
          <a:custGeom>
            <a:avLst/>
            <a:gdLst>
              <a:gd name="connsiteX0" fmla="*/ 9525 w 12201525"/>
              <a:gd name="connsiteY0" fmla="*/ 9591 h 949325"/>
              <a:gd name="connsiteX1" fmla="*/ 12201525 w 12201525"/>
              <a:gd name="connsiteY1" fmla="*/ 9591 h 949325"/>
              <a:gd name="connsiteX2" fmla="*/ 12201525 w 12201525"/>
              <a:gd name="connsiteY2" fmla="*/ 952566 h 949325"/>
              <a:gd name="connsiteX3" fmla="*/ 9525 w 12201525"/>
              <a:gd name="connsiteY3" fmla="*/ 952566 h 949325"/>
              <a:gd name="connsiteX4" fmla="*/ 9525 w 12201525"/>
              <a:gd name="connsiteY4" fmla="*/ 9591 h 949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525" h="949325">
                <a:moveTo>
                  <a:pt x="9525" y="9591"/>
                </a:moveTo>
                <a:lnTo>
                  <a:pt x="12201525" y="9591"/>
                </a:lnTo>
                <a:lnTo>
                  <a:pt x="12201525" y="952566"/>
                </a:lnTo>
                <a:lnTo>
                  <a:pt x="9525" y="952566"/>
                </a:lnTo>
                <a:lnTo>
                  <a:pt x="9525" y="9591"/>
                </a:lnTo>
                <a:close/>
              </a:path>
            </a:pathLst>
          </a:custGeom>
          <a:solidFill>
            <a:srgbClr val="393939">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4" name="Picture 24"/>
          <p:cNvPicPr>
            <a:picLocks noChangeAspect="1"/>
          </p:cNvPicPr>
          <p:nvPr/>
        </p:nvPicPr>
        <p:blipFill>
          <a:blip r:embed="rId2"/>
          <a:stretch>
            <a:fillRect/>
          </a:stretch>
        </p:blipFill>
        <p:spPr>
          <a:xfrm>
            <a:off x="205740" y="533400"/>
            <a:ext cx="12443460" cy="4130040"/>
          </a:xfrm>
          <a:prstGeom prst="rect">
            <a:avLst/>
          </a:prstGeom>
        </p:spPr>
      </p:pic>
      <p:sp>
        <p:nvSpPr>
          <p:cNvPr id="2" name="TextBox 24"/>
          <p:cNvSpPr txBox="1"/>
          <p:nvPr/>
        </p:nvSpPr>
        <p:spPr>
          <a:xfrm>
            <a:off x="3463710" y="288125"/>
            <a:ext cx="6563304" cy="984885"/>
          </a:xfrm>
          <a:prstGeom prst="rect">
            <a:avLst/>
          </a:prstGeom>
          <a:noFill/>
        </p:spPr>
        <p:txBody>
          <a:bodyPr wrap="square" lIns="0" tIns="0" rIns="0" bIns="0" rtlCol="0">
            <a:spAutoFit/>
          </a:bodyPr>
          <a:lstStyle/>
          <a:p>
            <a:r>
              <a:rPr lang="en-US" sz="3200" dirty="0">
                <a:solidFill>
                  <a:schemeClr val="accent4">
                    <a:lumMod val="75000"/>
                  </a:schemeClr>
                </a:solidFill>
                <a:latin typeface="Söhne"/>
              </a:rPr>
              <a:t>Rider classification for each rider bike </a:t>
            </a:r>
            <a:br>
              <a:rPr lang="en-US" sz="3200" dirty="0">
                <a:solidFill>
                  <a:schemeClr val="accent4">
                    <a:lumMod val="75000"/>
                  </a:schemeClr>
                </a:solidFill>
                <a:latin typeface="Söhne"/>
              </a:rPr>
            </a:br>
            <a:endParaRPr lang="en-US" sz="3200" dirty="0">
              <a:solidFill>
                <a:schemeClr val="accent4">
                  <a:lumMod val="75000"/>
                </a:schemeClr>
              </a:solidFill>
              <a:latin typeface="Söhne"/>
            </a:endParaRPr>
          </a:p>
        </p:txBody>
      </p:sp>
      <p:sp>
        <p:nvSpPr>
          <p:cNvPr id="25" name="TextBox 25"/>
          <p:cNvSpPr txBox="1"/>
          <p:nvPr/>
        </p:nvSpPr>
        <p:spPr>
          <a:xfrm>
            <a:off x="1008707" y="4744533"/>
            <a:ext cx="3413745" cy="1803892"/>
          </a:xfrm>
          <a:prstGeom prst="rect">
            <a:avLst/>
          </a:prstGeom>
          <a:noFill/>
        </p:spPr>
        <p:txBody>
          <a:bodyPr wrap="square" lIns="0" tIns="0" rIns="0" bIns="0" rtlCol="0">
            <a:spAutoFit/>
          </a:bodyPr>
          <a:lstStyle/>
          <a:p>
            <a:pPr marL="0">
              <a:lnSpc>
                <a:spcPct val="107500"/>
              </a:lnSpc>
            </a:pPr>
            <a:r>
              <a:rPr lang="en-US" altLang="zh-CN" sz="2200" spc="80" dirty="0">
                <a:solidFill>
                  <a:srgbClr val="FEFEFE"/>
                </a:solidFill>
                <a:latin typeface="Segoe UI Symbol"/>
                <a:ea typeface="Segoe UI Symbol"/>
              </a:rPr>
              <a:t>3130</a:t>
            </a:r>
            <a:r>
              <a:rPr lang="en-US" altLang="zh-CN" sz="2200" spc="75" dirty="0">
                <a:solidFill>
                  <a:srgbClr val="FEFEFE"/>
                </a:solidFill>
                <a:latin typeface="Segoe UI Symbol"/>
                <a:ea typeface="Segoe UI Symbol"/>
              </a:rPr>
              <a:t>48</a:t>
            </a:r>
          </a:p>
          <a:p>
            <a:pPr marL="0">
              <a:lnSpc>
                <a:spcPct val="110416"/>
              </a:lnSpc>
            </a:pPr>
            <a:r>
              <a:rPr lang="en-US" altLang="zh-CN" sz="1300" spc="55" dirty="0">
                <a:solidFill>
                  <a:srgbClr val="7CADD5"/>
                </a:solidFill>
                <a:latin typeface="Segoe UI Symbol"/>
                <a:ea typeface="Segoe UI Symbol"/>
              </a:rPr>
              <a:t>Total Riders for bikes classics</a:t>
            </a:r>
            <a:endParaRPr lang="en-US" dirty="0"/>
          </a:p>
          <a:p>
            <a:pPr marL="0">
              <a:lnSpc>
                <a:spcPct val="107500"/>
              </a:lnSpc>
            </a:pPr>
            <a:r>
              <a:rPr lang="en-US" altLang="zh-CN" sz="2200" spc="80" dirty="0">
                <a:solidFill>
                  <a:srgbClr val="FEFEFE"/>
                </a:solidFill>
                <a:latin typeface="Segoe UI Symbol"/>
                <a:ea typeface="Segoe UI Symbol"/>
              </a:rPr>
              <a:t>1161</a:t>
            </a:r>
            <a:r>
              <a:rPr lang="en-US" altLang="zh-CN" sz="2200" spc="75" dirty="0">
                <a:solidFill>
                  <a:srgbClr val="FEFEFE"/>
                </a:solidFill>
                <a:latin typeface="Segoe UI Symbol"/>
                <a:ea typeface="Segoe UI Symbol"/>
              </a:rPr>
              <a:t>96</a:t>
            </a:r>
          </a:p>
          <a:p>
            <a:pPr>
              <a:lnSpc>
                <a:spcPct val="110416"/>
              </a:lnSpc>
            </a:pPr>
            <a:r>
              <a:rPr lang="en-US" altLang="zh-CN" sz="1300" spc="55" dirty="0">
                <a:solidFill>
                  <a:srgbClr val="7CADD5"/>
                </a:solidFill>
                <a:latin typeface="Segoe UI Symbol"/>
                <a:ea typeface="Segoe UI Symbol"/>
              </a:rPr>
              <a:t>Total Riders for casual riders</a:t>
            </a:r>
            <a:endParaRPr lang="en-US" altLang="zh-CN" sz="1300" spc="120" dirty="0">
              <a:solidFill>
                <a:srgbClr val="7CADD5"/>
              </a:solidFill>
              <a:latin typeface="Segoe UI Symbol"/>
              <a:ea typeface="Segoe UI Symbol"/>
            </a:endParaRPr>
          </a:p>
          <a:p>
            <a:pPr>
              <a:lnSpc>
                <a:spcPts val="530"/>
              </a:lnSpc>
            </a:pPr>
            <a:endParaRPr lang="en-US" dirty="0"/>
          </a:p>
          <a:p>
            <a:pPr marL="0">
              <a:lnSpc>
                <a:spcPct val="107500"/>
              </a:lnSpc>
            </a:pPr>
            <a:r>
              <a:rPr lang="en-US" altLang="zh-CN" sz="2200" spc="80" dirty="0">
                <a:solidFill>
                  <a:srgbClr val="FEFEFE"/>
                </a:solidFill>
                <a:latin typeface="Segoe UI Symbol"/>
                <a:ea typeface="Segoe UI Symbol"/>
              </a:rPr>
              <a:t>1968</a:t>
            </a:r>
            <a:r>
              <a:rPr lang="en-US" altLang="zh-CN" sz="2200" spc="75" dirty="0">
                <a:solidFill>
                  <a:srgbClr val="FEFEFE"/>
                </a:solidFill>
                <a:latin typeface="Segoe UI Symbol"/>
                <a:ea typeface="Segoe UI Symbol"/>
              </a:rPr>
              <a:t>52</a:t>
            </a:r>
          </a:p>
          <a:p>
            <a:pPr>
              <a:lnSpc>
                <a:spcPct val="110416"/>
              </a:lnSpc>
            </a:pPr>
            <a:r>
              <a:rPr lang="en-US" altLang="zh-CN" sz="1300" spc="55" dirty="0">
                <a:solidFill>
                  <a:srgbClr val="7CADD5"/>
                </a:solidFill>
                <a:latin typeface="Segoe UI Symbol"/>
                <a:ea typeface="Segoe UI Symbol"/>
              </a:rPr>
              <a:t>Total Riders for members riders </a:t>
            </a:r>
            <a:endParaRPr lang="en-US" altLang="zh-CN" sz="1300" spc="94" dirty="0">
              <a:solidFill>
                <a:srgbClr val="7CADD5"/>
              </a:solidFill>
              <a:latin typeface="Segoe UI Symbol"/>
              <a:ea typeface="Segoe UI Symbol"/>
            </a:endParaRPr>
          </a:p>
        </p:txBody>
      </p:sp>
      <p:sp>
        <p:nvSpPr>
          <p:cNvPr id="26" name="TextBox 26"/>
          <p:cNvSpPr txBox="1"/>
          <p:nvPr/>
        </p:nvSpPr>
        <p:spPr>
          <a:xfrm>
            <a:off x="5538137" y="4744533"/>
            <a:ext cx="2975705" cy="580223"/>
          </a:xfrm>
          <a:prstGeom prst="rect">
            <a:avLst/>
          </a:prstGeom>
          <a:noFill/>
        </p:spPr>
        <p:txBody>
          <a:bodyPr wrap="square" lIns="0" tIns="0" rIns="0" bIns="0" rtlCol="0">
            <a:spAutoFit/>
          </a:bodyPr>
          <a:lstStyle/>
          <a:p>
            <a:pPr marL="0">
              <a:lnSpc>
                <a:spcPct val="107500"/>
              </a:lnSpc>
            </a:pPr>
            <a:r>
              <a:rPr lang="en-US" altLang="zh-CN" sz="2200" spc="80" dirty="0">
                <a:solidFill>
                  <a:srgbClr val="FEFEFE"/>
                </a:solidFill>
                <a:latin typeface="Segoe UI Symbol"/>
                <a:ea typeface="Segoe UI Symbol"/>
              </a:rPr>
              <a:t>145</a:t>
            </a:r>
            <a:r>
              <a:rPr lang="en-US" altLang="zh-CN" sz="2200" spc="75" dirty="0">
                <a:solidFill>
                  <a:srgbClr val="FEFEFE"/>
                </a:solidFill>
                <a:latin typeface="Segoe UI Symbol"/>
                <a:ea typeface="Segoe UI Symbol"/>
              </a:rPr>
              <a:t>86</a:t>
            </a:r>
          </a:p>
          <a:p>
            <a:pPr>
              <a:lnSpc>
                <a:spcPct val="110416"/>
              </a:lnSpc>
            </a:pPr>
            <a:r>
              <a:rPr lang="en-US" altLang="zh-CN" sz="1300" spc="55" dirty="0">
                <a:solidFill>
                  <a:srgbClr val="7CADD5"/>
                </a:solidFill>
                <a:latin typeface="Segoe UI Symbol"/>
                <a:ea typeface="Segoe UI Symbol"/>
              </a:rPr>
              <a:t>Total Riders for bikes docked</a:t>
            </a:r>
            <a:endParaRPr lang="en-US" altLang="zh-CN" sz="1300" spc="34" dirty="0">
              <a:solidFill>
                <a:srgbClr val="7CADD5"/>
              </a:solidFill>
              <a:latin typeface="Segoe UI Symbol"/>
              <a:ea typeface="Segoe UI Symbol"/>
            </a:endParaRPr>
          </a:p>
        </p:txBody>
      </p:sp>
      <p:sp>
        <p:nvSpPr>
          <p:cNvPr id="27" name="TextBox 27"/>
          <p:cNvSpPr txBox="1"/>
          <p:nvPr/>
        </p:nvSpPr>
        <p:spPr>
          <a:xfrm>
            <a:off x="9975850" y="4744533"/>
            <a:ext cx="2102302" cy="2541017"/>
          </a:xfrm>
          <a:prstGeom prst="rect">
            <a:avLst/>
          </a:prstGeom>
          <a:noFill/>
        </p:spPr>
        <p:txBody>
          <a:bodyPr wrap="square" lIns="0" tIns="0" rIns="0" bIns="0" rtlCol="0">
            <a:spAutoFit/>
          </a:bodyPr>
          <a:lstStyle/>
          <a:p>
            <a:pPr marL="0">
              <a:lnSpc>
                <a:spcPct val="107500"/>
              </a:lnSpc>
            </a:pPr>
            <a:r>
              <a:rPr lang="en-US" altLang="zh-CN" sz="2200" spc="80" dirty="0">
                <a:solidFill>
                  <a:srgbClr val="FEFEFE"/>
                </a:solidFill>
                <a:latin typeface="Segoe UI Symbol"/>
                <a:ea typeface="Segoe UI Symbol"/>
              </a:rPr>
              <a:t>2071</a:t>
            </a:r>
            <a:r>
              <a:rPr lang="en-US" altLang="zh-CN" sz="2200" spc="75" dirty="0">
                <a:solidFill>
                  <a:srgbClr val="FEFEFE"/>
                </a:solidFill>
                <a:latin typeface="Segoe UI Symbol"/>
                <a:ea typeface="Segoe UI Symbol"/>
              </a:rPr>
              <a:t>34</a:t>
            </a:r>
          </a:p>
          <a:p>
            <a:pPr>
              <a:lnSpc>
                <a:spcPct val="110416"/>
              </a:lnSpc>
            </a:pPr>
            <a:r>
              <a:rPr lang="en-US" altLang="zh-CN" sz="1300" spc="55" dirty="0">
                <a:solidFill>
                  <a:srgbClr val="7CADD5"/>
                </a:solidFill>
                <a:latin typeface="Segoe UI Symbol"/>
                <a:ea typeface="Segoe UI Symbol"/>
              </a:rPr>
              <a:t>Total Riders for </a:t>
            </a:r>
            <a:r>
              <a:rPr lang="en-US" altLang="zh-CN" sz="1300" spc="34" dirty="0" err="1">
                <a:solidFill>
                  <a:srgbClr val="7CADD5"/>
                </a:solidFill>
                <a:latin typeface="Segoe UI Symbol"/>
                <a:ea typeface="Segoe UI Symbol"/>
              </a:rPr>
              <a:t>electric_bike</a:t>
            </a:r>
            <a:endParaRPr lang="en-US" altLang="zh-CN" sz="1300" spc="34" dirty="0">
              <a:solidFill>
                <a:srgbClr val="7CADD5"/>
              </a:solidFill>
              <a:latin typeface="Segoe UI Symbol"/>
              <a:ea typeface="Segoe UI Symbol"/>
            </a:endParaRPr>
          </a:p>
          <a:p>
            <a:pPr>
              <a:lnSpc>
                <a:spcPts val="605"/>
              </a:lnSpc>
            </a:pPr>
            <a:endParaRPr lang="en-US" dirty="0"/>
          </a:p>
          <a:p>
            <a:pPr marL="0">
              <a:lnSpc>
                <a:spcPct val="107500"/>
              </a:lnSpc>
            </a:pPr>
            <a:r>
              <a:rPr lang="en-US" altLang="zh-CN" sz="2200" spc="80" dirty="0">
                <a:solidFill>
                  <a:srgbClr val="FEFEFE"/>
                </a:solidFill>
                <a:latin typeface="Segoe UI Symbol"/>
                <a:ea typeface="Segoe UI Symbol"/>
              </a:rPr>
              <a:t>890</a:t>
            </a:r>
            <a:r>
              <a:rPr lang="en-US" altLang="zh-CN" sz="2200" spc="75" dirty="0">
                <a:solidFill>
                  <a:srgbClr val="FEFEFE"/>
                </a:solidFill>
                <a:latin typeface="Segoe UI Symbol"/>
                <a:ea typeface="Segoe UI Symbol"/>
              </a:rPr>
              <a:t>22</a:t>
            </a:r>
          </a:p>
          <a:p>
            <a:pPr>
              <a:lnSpc>
                <a:spcPct val="110416"/>
              </a:lnSpc>
            </a:pPr>
            <a:r>
              <a:rPr lang="en-US" altLang="zh-CN" sz="1300" spc="55" dirty="0">
                <a:solidFill>
                  <a:srgbClr val="7CADD5"/>
                </a:solidFill>
                <a:latin typeface="Segoe UI Symbol"/>
                <a:ea typeface="Segoe UI Symbol"/>
              </a:rPr>
              <a:t>Total Riders for casual riders</a:t>
            </a:r>
            <a:endParaRPr lang="en-US" altLang="zh-CN" sz="1300" spc="120" dirty="0">
              <a:solidFill>
                <a:srgbClr val="7CADD5"/>
              </a:solidFill>
              <a:latin typeface="Segoe UI Symbol"/>
              <a:ea typeface="Segoe UI Symbol"/>
            </a:endParaRPr>
          </a:p>
          <a:p>
            <a:pPr>
              <a:lnSpc>
                <a:spcPts val="530"/>
              </a:lnSpc>
            </a:pPr>
            <a:endParaRPr lang="en-US" dirty="0"/>
          </a:p>
          <a:p>
            <a:pPr marL="0">
              <a:lnSpc>
                <a:spcPct val="107500"/>
              </a:lnSpc>
            </a:pPr>
            <a:r>
              <a:rPr lang="en-US" altLang="zh-CN" sz="2200" spc="80" dirty="0">
                <a:solidFill>
                  <a:srgbClr val="FEFEFE"/>
                </a:solidFill>
                <a:latin typeface="Segoe UI Symbol"/>
                <a:ea typeface="Segoe UI Symbol"/>
              </a:rPr>
              <a:t>1181</a:t>
            </a:r>
            <a:r>
              <a:rPr lang="en-US" altLang="zh-CN" sz="2200" spc="75" dirty="0">
                <a:solidFill>
                  <a:srgbClr val="FEFEFE"/>
                </a:solidFill>
                <a:latin typeface="Segoe UI Symbol"/>
                <a:ea typeface="Segoe UI Symbol"/>
              </a:rPr>
              <a:t>12</a:t>
            </a:r>
          </a:p>
          <a:p>
            <a:pPr>
              <a:lnSpc>
                <a:spcPct val="110416"/>
              </a:lnSpc>
            </a:pPr>
            <a:r>
              <a:rPr lang="en-US" altLang="zh-CN" sz="1300" spc="55" dirty="0">
                <a:solidFill>
                  <a:srgbClr val="7CADD5"/>
                </a:solidFill>
                <a:latin typeface="Segoe UI Symbol"/>
                <a:ea typeface="Segoe UI Symbol"/>
              </a:rPr>
              <a:t>Total Riders for members riders </a:t>
            </a:r>
            <a:endParaRPr lang="en-US" altLang="zh-CN" sz="1300" spc="94" dirty="0">
              <a:solidFill>
                <a:srgbClr val="7CADD5"/>
              </a:solidFill>
              <a:latin typeface="Segoe UI Symbol"/>
              <a:ea typeface="Segoe UI Symbol"/>
            </a:endParaRPr>
          </a:p>
        </p:txBody>
      </p:sp>
      <p:sp>
        <p:nvSpPr>
          <p:cNvPr id="23" name="TextBox 26">
            <a:extLst>
              <a:ext uri="{FF2B5EF4-FFF2-40B4-BE49-F238E27FC236}">
                <a16:creationId xmlns:a16="http://schemas.microsoft.com/office/drawing/2014/main" id="{6BFAF758-7977-4A5B-8B34-314E982CE355}"/>
              </a:ext>
            </a:extLst>
          </p:cNvPr>
          <p:cNvSpPr txBox="1"/>
          <p:nvPr/>
        </p:nvSpPr>
        <p:spPr>
          <a:xfrm>
            <a:off x="5466984" y="5957676"/>
            <a:ext cx="2975705" cy="580223"/>
          </a:xfrm>
          <a:prstGeom prst="rect">
            <a:avLst/>
          </a:prstGeom>
          <a:noFill/>
        </p:spPr>
        <p:txBody>
          <a:bodyPr wrap="square" lIns="0" tIns="0" rIns="0" bIns="0" rtlCol="0">
            <a:spAutoFit/>
          </a:bodyPr>
          <a:lstStyle/>
          <a:p>
            <a:pPr marL="0">
              <a:lnSpc>
                <a:spcPct val="107500"/>
              </a:lnSpc>
            </a:pPr>
            <a:r>
              <a:rPr lang="en-US" altLang="zh-CN" sz="2200" spc="80" dirty="0">
                <a:solidFill>
                  <a:srgbClr val="FEFEFE"/>
                </a:solidFill>
                <a:latin typeface="Segoe UI Symbol"/>
                <a:ea typeface="Segoe UI Symbol"/>
              </a:rPr>
              <a:t>145</a:t>
            </a:r>
            <a:r>
              <a:rPr lang="en-US" altLang="zh-CN" sz="2200" spc="75" dirty="0">
                <a:solidFill>
                  <a:srgbClr val="FEFEFE"/>
                </a:solidFill>
                <a:latin typeface="Segoe UI Symbol"/>
                <a:ea typeface="Segoe UI Symbol"/>
              </a:rPr>
              <a:t>86</a:t>
            </a:r>
          </a:p>
          <a:p>
            <a:pPr>
              <a:lnSpc>
                <a:spcPct val="110416"/>
              </a:lnSpc>
            </a:pPr>
            <a:r>
              <a:rPr lang="en-US" altLang="zh-CN" sz="1300" spc="55" dirty="0">
                <a:solidFill>
                  <a:srgbClr val="7CADD5"/>
                </a:solidFill>
                <a:latin typeface="Segoe UI Symbol"/>
                <a:ea typeface="Segoe UI Symbol"/>
              </a:rPr>
              <a:t>Total Riders for casual riders</a:t>
            </a:r>
            <a:endParaRPr lang="en-US" altLang="zh-CN" sz="1300" spc="34" dirty="0">
              <a:solidFill>
                <a:srgbClr val="7CADD5"/>
              </a:solidFill>
              <a:latin typeface="Segoe UI Symbol"/>
              <a:ea typeface="Segoe UI Symbo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arn(inVertical)">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inVertical)">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arn(inVertical)">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circle(in)">
                                      <p:cBhvr>
                                        <p:cTn id="3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28"/>
          <p:cNvSpPr/>
          <p:nvPr/>
        </p:nvSpPr>
        <p:spPr>
          <a:xfrm>
            <a:off x="222250" y="222250"/>
            <a:ext cx="12198350" cy="323850"/>
          </a:xfrm>
          <a:custGeom>
            <a:avLst/>
            <a:gdLst>
              <a:gd name="connsiteX0" fmla="*/ 6350 w 12198350"/>
              <a:gd name="connsiteY0" fmla="*/ 6350 h 323850"/>
              <a:gd name="connsiteX1" fmla="*/ 12198351 w 12198350"/>
              <a:gd name="connsiteY1" fmla="*/ 6350 h 323850"/>
              <a:gd name="connsiteX2" fmla="*/ 12198351 w 12198350"/>
              <a:gd name="connsiteY2" fmla="*/ 330200 h 323850"/>
              <a:gd name="connsiteX3" fmla="*/ 6350 w 12198350"/>
              <a:gd name="connsiteY3" fmla="*/ 330200 h 323850"/>
              <a:gd name="connsiteX4" fmla="*/ 6350 w 12198350"/>
              <a:gd name="connsiteY4" fmla="*/ 6350 h 323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8350" h="323850">
                <a:moveTo>
                  <a:pt x="6350" y="6350"/>
                </a:moveTo>
                <a:lnTo>
                  <a:pt x="12198351" y="6350"/>
                </a:lnTo>
                <a:lnTo>
                  <a:pt x="12198351" y="330200"/>
                </a:lnTo>
                <a:lnTo>
                  <a:pt x="6350" y="330200"/>
                </a:lnTo>
                <a:lnTo>
                  <a:pt x="6350" y="6350"/>
                </a:lnTo>
                <a:close/>
              </a:path>
            </a:pathLst>
          </a:custGeom>
          <a:solidFill>
            <a:srgbClr val="3A393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0" name="Picture 30"/>
          <p:cNvPicPr>
            <a:picLocks noChangeAspect="1"/>
          </p:cNvPicPr>
          <p:nvPr/>
        </p:nvPicPr>
        <p:blipFill>
          <a:blip r:embed="rId2"/>
          <a:stretch>
            <a:fillRect/>
          </a:stretch>
        </p:blipFill>
        <p:spPr>
          <a:xfrm>
            <a:off x="205740" y="533400"/>
            <a:ext cx="12230100" cy="1310640"/>
          </a:xfrm>
          <a:prstGeom prst="rect">
            <a:avLst/>
          </a:prstGeom>
        </p:spPr>
      </p:pic>
      <p:sp>
        <p:nvSpPr>
          <p:cNvPr id="2" name="Freeform 30"/>
          <p:cNvSpPr/>
          <p:nvPr/>
        </p:nvSpPr>
        <p:spPr>
          <a:xfrm>
            <a:off x="184150" y="539750"/>
            <a:ext cx="12261850" cy="1276350"/>
          </a:xfrm>
          <a:custGeom>
            <a:avLst/>
            <a:gdLst>
              <a:gd name="connsiteX0" fmla="*/ 13969 w 12261850"/>
              <a:gd name="connsiteY0" fmla="*/ 18033 h 1276350"/>
              <a:gd name="connsiteX1" fmla="*/ 12266929 w 12261850"/>
              <a:gd name="connsiteY1" fmla="*/ 18033 h 1276350"/>
              <a:gd name="connsiteX2" fmla="*/ 12266929 w 12261850"/>
              <a:gd name="connsiteY2" fmla="*/ 1286001 h 1276350"/>
              <a:gd name="connsiteX3" fmla="*/ 13969 w 12261850"/>
              <a:gd name="connsiteY3" fmla="*/ 1286001 h 1276350"/>
              <a:gd name="connsiteX4" fmla="*/ 13969 w 12261850"/>
              <a:gd name="connsiteY4" fmla="*/ 18033 h 1276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1850" h="1276350">
                <a:moveTo>
                  <a:pt x="13969" y="18033"/>
                </a:moveTo>
                <a:lnTo>
                  <a:pt x="12266929" y="18033"/>
                </a:lnTo>
                <a:lnTo>
                  <a:pt x="12266929" y="1286001"/>
                </a:lnTo>
                <a:lnTo>
                  <a:pt x="13969" y="1286001"/>
                </a:lnTo>
                <a:lnTo>
                  <a:pt x="13969" y="18033"/>
                </a:lnTo>
                <a:close/>
              </a:path>
            </a:pathLst>
          </a:custGeom>
          <a:solidFill>
            <a:srgbClr val="DFDFD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Freeform 31"/>
          <p:cNvSpPr/>
          <p:nvPr/>
        </p:nvSpPr>
        <p:spPr>
          <a:xfrm>
            <a:off x="222250" y="222250"/>
            <a:ext cx="12198350" cy="6864350"/>
          </a:xfrm>
          <a:custGeom>
            <a:avLst/>
            <a:gdLst>
              <a:gd name="connsiteX0" fmla="*/ 6350 w 12198350"/>
              <a:gd name="connsiteY0" fmla="*/ 6350 h 6864350"/>
              <a:gd name="connsiteX1" fmla="*/ 12198351 w 12198350"/>
              <a:gd name="connsiteY1" fmla="*/ 6350 h 6864350"/>
              <a:gd name="connsiteX2" fmla="*/ 12198351 w 12198350"/>
              <a:gd name="connsiteY2" fmla="*/ 6864350 h 6864350"/>
              <a:gd name="connsiteX3" fmla="*/ 6350 w 12198350"/>
              <a:gd name="connsiteY3" fmla="*/ 6864350 h 6864350"/>
              <a:gd name="connsiteX4" fmla="*/ 6350 w 12198350"/>
              <a:gd name="connsiteY4" fmla="*/ 6350 h 686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8350" h="6864350">
                <a:moveTo>
                  <a:pt x="6350" y="6350"/>
                </a:moveTo>
                <a:lnTo>
                  <a:pt x="12198351" y="6350"/>
                </a:lnTo>
                <a:lnTo>
                  <a:pt x="12198351" y="6864350"/>
                </a:lnTo>
                <a:lnTo>
                  <a:pt x="6350" y="6864350"/>
                </a:lnTo>
                <a:lnTo>
                  <a:pt x="6350" y="6350"/>
                </a:ln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Freeform 32"/>
          <p:cNvSpPr/>
          <p:nvPr/>
        </p:nvSpPr>
        <p:spPr>
          <a:xfrm>
            <a:off x="-1" y="-1"/>
            <a:ext cx="12743727" cy="7315201"/>
          </a:xfrm>
          <a:custGeom>
            <a:avLst/>
            <a:gdLst>
              <a:gd name="connsiteX0" fmla="*/ 6350 w 12198350"/>
              <a:gd name="connsiteY0" fmla="*/ 6417 h 6864350"/>
              <a:gd name="connsiteX1" fmla="*/ 12201002 w 12198350"/>
              <a:gd name="connsiteY1" fmla="*/ 6417 h 6864350"/>
              <a:gd name="connsiteX2" fmla="*/ 12201002 w 12198350"/>
              <a:gd name="connsiteY2" fmla="*/ 6868360 h 6864350"/>
              <a:gd name="connsiteX3" fmla="*/ 6350 w 12198350"/>
              <a:gd name="connsiteY3" fmla="*/ 6868360 h 6864350"/>
              <a:gd name="connsiteX4" fmla="*/ 6350 w 12198350"/>
              <a:gd name="connsiteY4" fmla="*/ 6417 h 6864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8350" h="6864350">
                <a:moveTo>
                  <a:pt x="6350" y="6417"/>
                </a:moveTo>
                <a:lnTo>
                  <a:pt x="12201002" y="6417"/>
                </a:lnTo>
                <a:lnTo>
                  <a:pt x="12201002" y="6868360"/>
                </a:lnTo>
                <a:lnTo>
                  <a:pt x="6350" y="6868360"/>
                </a:lnTo>
                <a:lnTo>
                  <a:pt x="6350" y="6417"/>
                </a:lnTo>
                <a:close/>
              </a:path>
            </a:pathLst>
          </a:custGeom>
          <a:solidFill>
            <a:srgbClr val="393939">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3" name="Freeform 33"/>
          <p:cNvSpPr/>
          <p:nvPr/>
        </p:nvSpPr>
        <p:spPr>
          <a:xfrm>
            <a:off x="933450" y="2838450"/>
            <a:ext cx="4743450" cy="3524250"/>
          </a:xfrm>
          <a:custGeom>
            <a:avLst/>
            <a:gdLst>
              <a:gd name="connsiteX0" fmla="*/ 14020 w 4743450"/>
              <a:gd name="connsiteY0" fmla="*/ 17361 h 3524250"/>
              <a:gd name="connsiteX1" fmla="*/ 4747944 w 4743450"/>
              <a:gd name="connsiteY1" fmla="*/ 17361 h 3524250"/>
              <a:gd name="connsiteX2" fmla="*/ 4747944 w 4743450"/>
              <a:gd name="connsiteY2" fmla="*/ 3532085 h 3524250"/>
              <a:gd name="connsiteX3" fmla="*/ 14020 w 4743450"/>
              <a:gd name="connsiteY3" fmla="*/ 3532085 h 3524250"/>
              <a:gd name="connsiteX4" fmla="*/ 14020 w 4743450"/>
              <a:gd name="connsiteY4" fmla="*/ 17361 h 3524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3524250">
                <a:moveTo>
                  <a:pt x="14020" y="17361"/>
                </a:moveTo>
                <a:lnTo>
                  <a:pt x="4747944" y="17361"/>
                </a:lnTo>
                <a:lnTo>
                  <a:pt x="4747944" y="3532085"/>
                </a:lnTo>
                <a:lnTo>
                  <a:pt x="14020" y="3532085"/>
                </a:lnTo>
                <a:lnTo>
                  <a:pt x="14020" y="17361"/>
                </a:lnTo>
                <a:close/>
              </a:path>
            </a:pathLst>
          </a:custGeom>
          <a:solidFill>
            <a:srgbClr val="393939">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 name="Freeform 34"/>
          <p:cNvSpPr/>
          <p:nvPr/>
        </p:nvSpPr>
        <p:spPr>
          <a:xfrm>
            <a:off x="1720850" y="3600450"/>
            <a:ext cx="425450" cy="2317750"/>
          </a:xfrm>
          <a:custGeom>
            <a:avLst/>
            <a:gdLst>
              <a:gd name="connsiteX0" fmla="*/ 10937 w 425450"/>
              <a:gd name="connsiteY0" fmla="*/ 10553 h 2317750"/>
              <a:gd name="connsiteX1" fmla="*/ 433377 w 425450"/>
              <a:gd name="connsiteY1" fmla="*/ 10553 h 2317750"/>
              <a:gd name="connsiteX2" fmla="*/ 433377 w 425450"/>
              <a:gd name="connsiteY2" fmla="*/ 2326001 h 2317750"/>
              <a:gd name="connsiteX3" fmla="*/ 10937 w 425450"/>
              <a:gd name="connsiteY3" fmla="*/ 2326001 h 2317750"/>
              <a:gd name="connsiteX4" fmla="*/ 10937 w 425450"/>
              <a:gd name="connsiteY4" fmla="*/ 10553 h 231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2317750">
                <a:moveTo>
                  <a:pt x="10937" y="10553"/>
                </a:moveTo>
                <a:lnTo>
                  <a:pt x="433377" y="10553"/>
                </a:lnTo>
                <a:lnTo>
                  <a:pt x="433377" y="2326001"/>
                </a:lnTo>
                <a:lnTo>
                  <a:pt x="10937" y="2326001"/>
                </a:lnTo>
                <a:lnTo>
                  <a:pt x="10937" y="10553"/>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Freeform 35"/>
          <p:cNvSpPr/>
          <p:nvPr/>
        </p:nvSpPr>
        <p:spPr>
          <a:xfrm>
            <a:off x="2266950" y="4070350"/>
            <a:ext cx="425450" cy="1847850"/>
          </a:xfrm>
          <a:custGeom>
            <a:avLst/>
            <a:gdLst>
              <a:gd name="connsiteX0" fmla="*/ 6782 w 425450"/>
              <a:gd name="connsiteY0" fmla="*/ 10084 h 1847850"/>
              <a:gd name="connsiteX1" fmla="*/ 429221 w 425450"/>
              <a:gd name="connsiteY1" fmla="*/ 10084 h 1847850"/>
              <a:gd name="connsiteX2" fmla="*/ 429221 w 425450"/>
              <a:gd name="connsiteY2" fmla="*/ 1856101 h 1847850"/>
              <a:gd name="connsiteX3" fmla="*/ 6782 w 425450"/>
              <a:gd name="connsiteY3" fmla="*/ 1856101 h 1847850"/>
              <a:gd name="connsiteX4" fmla="*/ 6782 w 425450"/>
              <a:gd name="connsiteY4" fmla="*/ 10084 h 1847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1847850">
                <a:moveTo>
                  <a:pt x="6782" y="10084"/>
                </a:moveTo>
                <a:lnTo>
                  <a:pt x="429221" y="10084"/>
                </a:lnTo>
                <a:lnTo>
                  <a:pt x="429221" y="1856101"/>
                </a:lnTo>
                <a:lnTo>
                  <a:pt x="6782" y="1856101"/>
                </a:lnTo>
                <a:lnTo>
                  <a:pt x="6782" y="10084"/>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Freeform 36"/>
          <p:cNvSpPr/>
          <p:nvPr/>
        </p:nvSpPr>
        <p:spPr>
          <a:xfrm>
            <a:off x="2800350" y="4502150"/>
            <a:ext cx="425450" cy="1416050"/>
          </a:xfrm>
          <a:custGeom>
            <a:avLst/>
            <a:gdLst>
              <a:gd name="connsiteX0" fmla="*/ 15327 w 425450"/>
              <a:gd name="connsiteY0" fmla="*/ 7295 h 1416050"/>
              <a:gd name="connsiteX1" fmla="*/ 437766 w 425450"/>
              <a:gd name="connsiteY1" fmla="*/ 7295 h 1416050"/>
              <a:gd name="connsiteX2" fmla="*/ 437766 w 425450"/>
              <a:gd name="connsiteY2" fmla="*/ 1424301 h 1416050"/>
              <a:gd name="connsiteX3" fmla="*/ 15327 w 425450"/>
              <a:gd name="connsiteY3" fmla="*/ 1424301 h 1416050"/>
              <a:gd name="connsiteX4" fmla="*/ 15327 w 425450"/>
              <a:gd name="connsiteY4" fmla="*/ 7295 h 141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1416050">
                <a:moveTo>
                  <a:pt x="15327" y="7295"/>
                </a:moveTo>
                <a:lnTo>
                  <a:pt x="437766" y="7295"/>
                </a:lnTo>
                <a:lnTo>
                  <a:pt x="437766" y="1424301"/>
                </a:lnTo>
                <a:lnTo>
                  <a:pt x="15327" y="1424301"/>
                </a:lnTo>
                <a:lnTo>
                  <a:pt x="15327" y="7295"/>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Freeform 37"/>
          <p:cNvSpPr/>
          <p:nvPr/>
        </p:nvSpPr>
        <p:spPr>
          <a:xfrm>
            <a:off x="3346450" y="4502150"/>
            <a:ext cx="425450" cy="1416050"/>
          </a:xfrm>
          <a:custGeom>
            <a:avLst/>
            <a:gdLst>
              <a:gd name="connsiteX0" fmla="*/ 11172 w 425450"/>
              <a:gd name="connsiteY0" fmla="*/ 14686 h 1416050"/>
              <a:gd name="connsiteX1" fmla="*/ 433611 w 425450"/>
              <a:gd name="connsiteY1" fmla="*/ 14686 h 1416050"/>
              <a:gd name="connsiteX2" fmla="*/ 433611 w 425450"/>
              <a:gd name="connsiteY2" fmla="*/ 1424301 h 1416050"/>
              <a:gd name="connsiteX3" fmla="*/ 11172 w 425450"/>
              <a:gd name="connsiteY3" fmla="*/ 1424301 h 1416050"/>
              <a:gd name="connsiteX4" fmla="*/ 11172 w 425450"/>
              <a:gd name="connsiteY4" fmla="*/ 14686 h 141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1416050">
                <a:moveTo>
                  <a:pt x="11172" y="14686"/>
                </a:moveTo>
                <a:lnTo>
                  <a:pt x="433611" y="14686"/>
                </a:lnTo>
                <a:lnTo>
                  <a:pt x="433611" y="1424301"/>
                </a:lnTo>
                <a:lnTo>
                  <a:pt x="11172" y="1424301"/>
                </a:lnTo>
                <a:lnTo>
                  <a:pt x="11172" y="14686"/>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Freeform 38"/>
          <p:cNvSpPr/>
          <p:nvPr/>
        </p:nvSpPr>
        <p:spPr>
          <a:xfrm>
            <a:off x="3892550" y="4502150"/>
            <a:ext cx="425450" cy="1416050"/>
          </a:xfrm>
          <a:custGeom>
            <a:avLst/>
            <a:gdLst>
              <a:gd name="connsiteX0" fmla="*/ 7017 w 425450"/>
              <a:gd name="connsiteY0" fmla="*/ 14686 h 1416050"/>
              <a:gd name="connsiteX1" fmla="*/ 429456 w 425450"/>
              <a:gd name="connsiteY1" fmla="*/ 14686 h 1416050"/>
              <a:gd name="connsiteX2" fmla="*/ 429456 w 425450"/>
              <a:gd name="connsiteY2" fmla="*/ 1424301 h 1416050"/>
              <a:gd name="connsiteX3" fmla="*/ 7017 w 425450"/>
              <a:gd name="connsiteY3" fmla="*/ 1424301 h 1416050"/>
              <a:gd name="connsiteX4" fmla="*/ 7017 w 425450"/>
              <a:gd name="connsiteY4" fmla="*/ 14686 h 141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1416050">
                <a:moveTo>
                  <a:pt x="7017" y="14686"/>
                </a:moveTo>
                <a:lnTo>
                  <a:pt x="429456" y="14686"/>
                </a:lnTo>
                <a:lnTo>
                  <a:pt x="429456" y="1424301"/>
                </a:lnTo>
                <a:lnTo>
                  <a:pt x="7017" y="1424301"/>
                </a:lnTo>
                <a:lnTo>
                  <a:pt x="7017" y="14686"/>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9"/>
          <p:cNvSpPr/>
          <p:nvPr/>
        </p:nvSpPr>
        <p:spPr>
          <a:xfrm>
            <a:off x="4425950" y="4794250"/>
            <a:ext cx="425450" cy="1123950"/>
          </a:xfrm>
          <a:custGeom>
            <a:avLst/>
            <a:gdLst>
              <a:gd name="connsiteX0" fmla="*/ 15561 w 425450"/>
              <a:gd name="connsiteY0" fmla="*/ 7894 h 1123950"/>
              <a:gd name="connsiteX1" fmla="*/ 438001 w 425450"/>
              <a:gd name="connsiteY1" fmla="*/ 7894 h 1123950"/>
              <a:gd name="connsiteX2" fmla="*/ 438001 w 425450"/>
              <a:gd name="connsiteY2" fmla="*/ 1132201 h 1123950"/>
              <a:gd name="connsiteX3" fmla="*/ 15561 w 425450"/>
              <a:gd name="connsiteY3" fmla="*/ 1132201 h 1123950"/>
              <a:gd name="connsiteX4" fmla="*/ 15561 w 425450"/>
              <a:gd name="connsiteY4" fmla="*/ 7894 h 112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1123950">
                <a:moveTo>
                  <a:pt x="15561" y="7894"/>
                </a:moveTo>
                <a:lnTo>
                  <a:pt x="438001" y="7894"/>
                </a:lnTo>
                <a:lnTo>
                  <a:pt x="438001" y="1132201"/>
                </a:lnTo>
                <a:lnTo>
                  <a:pt x="15561" y="1132201"/>
                </a:lnTo>
                <a:lnTo>
                  <a:pt x="15561" y="7894"/>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Freeform 40"/>
          <p:cNvSpPr/>
          <p:nvPr/>
        </p:nvSpPr>
        <p:spPr>
          <a:xfrm>
            <a:off x="4972050" y="5086350"/>
            <a:ext cx="425450" cy="831850"/>
          </a:xfrm>
          <a:custGeom>
            <a:avLst/>
            <a:gdLst>
              <a:gd name="connsiteX0" fmla="*/ 11407 w 425450"/>
              <a:gd name="connsiteY0" fmla="*/ 8994 h 831850"/>
              <a:gd name="connsiteX1" fmla="*/ 433845 w 425450"/>
              <a:gd name="connsiteY1" fmla="*/ 8994 h 831850"/>
              <a:gd name="connsiteX2" fmla="*/ 433845 w 425450"/>
              <a:gd name="connsiteY2" fmla="*/ 840101 h 831850"/>
              <a:gd name="connsiteX3" fmla="*/ 11407 w 425450"/>
              <a:gd name="connsiteY3" fmla="*/ 840101 h 831850"/>
              <a:gd name="connsiteX4" fmla="*/ 11407 w 425450"/>
              <a:gd name="connsiteY4" fmla="*/ 8994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831850">
                <a:moveTo>
                  <a:pt x="11407" y="8994"/>
                </a:moveTo>
                <a:lnTo>
                  <a:pt x="433845" y="8994"/>
                </a:lnTo>
                <a:lnTo>
                  <a:pt x="433845" y="840101"/>
                </a:lnTo>
                <a:lnTo>
                  <a:pt x="11407" y="840101"/>
                </a:lnTo>
                <a:lnTo>
                  <a:pt x="11407" y="8994"/>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1" name="Freeform 41"/>
          <p:cNvSpPr/>
          <p:nvPr/>
        </p:nvSpPr>
        <p:spPr>
          <a:xfrm>
            <a:off x="7270750" y="2838450"/>
            <a:ext cx="4743450" cy="3524250"/>
          </a:xfrm>
          <a:custGeom>
            <a:avLst/>
            <a:gdLst>
              <a:gd name="connsiteX0" fmla="*/ 15848 w 4743450"/>
              <a:gd name="connsiteY0" fmla="*/ 17361 h 3524250"/>
              <a:gd name="connsiteX1" fmla="*/ 4749772 w 4743450"/>
              <a:gd name="connsiteY1" fmla="*/ 17361 h 3524250"/>
              <a:gd name="connsiteX2" fmla="*/ 4749772 w 4743450"/>
              <a:gd name="connsiteY2" fmla="*/ 3532085 h 3524250"/>
              <a:gd name="connsiteX3" fmla="*/ 15848 w 4743450"/>
              <a:gd name="connsiteY3" fmla="*/ 3532085 h 3524250"/>
              <a:gd name="connsiteX4" fmla="*/ 15848 w 4743450"/>
              <a:gd name="connsiteY4" fmla="*/ 17361 h 3524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3450" h="3524250">
                <a:moveTo>
                  <a:pt x="15848" y="17361"/>
                </a:moveTo>
                <a:lnTo>
                  <a:pt x="4749772" y="17361"/>
                </a:lnTo>
                <a:lnTo>
                  <a:pt x="4749772" y="3532085"/>
                </a:lnTo>
                <a:lnTo>
                  <a:pt x="15848" y="3532085"/>
                </a:lnTo>
                <a:lnTo>
                  <a:pt x="15848" y="17361"/>
                </a:lnTo>
                <a:close/>
              </a:path>
            </a:pathLst>
          </a:custGeom>
          <a:solidFill>
            <a:srgbClr val="393939">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2" name="Freeform 42"/>
          <p:cNvSpPr/>
          <p:nvPr/>
        </p:nvSpPr>
        <p:spPr>
          <a:xfrm>
            <a:off x="8058150" y="3346450"/>
            <a:ext cx="425450" cy="2571750"/>
          </a:xfrm>
          <a:custGeom>
            <a:avLst/>
            <a:gdLst>
              <a:gd name="connsiteX0" fmla="*/ 13181 w 425450"/>
              <a:gd name="connsiteY0" fmla="*/ 16022 h 2571750"/>
              <a:gd name="connsiteX1" fmla="*/ 435581 w 425450"/>
              <a:gd name="connsiteY1" fmla="*/ 16022 h 2571750"/>
              <a:gd name="connsiteX2" fmla="*/ 435581 w 425450"/>
              <a:gd name="connsiteY2" fmla="*/ 2580719 h 2571750"/>
              <a:gd name="connsiteX3" fmla="*/ 13181 w 425450"/>
              <a:gd name="connsiteY3" fmla="*/ 2580719 h 2571750"/>
              <a:gd name="connsiteX4" fmla="*/ 13181 w 425450"/>
              <a:gd name="connsiteY4" fmla="*/ 16022 h 2571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2571750">
                <a:moveTo>
                  <a:pt x="13181" y="16022"/>
                </a:moveTo>
                <a:lnTo>
                  <a:pt x="435581" y="16022"/>
                </a:lnTo>
                <a:lnTo>
                  <a:pt x="435581" y="2580719"/>
                </a:lnTo>
                <a:lnTo>
                  <a:pt x="13181" y="2580719"/>
                </a:lnTo>
                <a:lnTo>
                  <a:pt x="13181" y="16022"/>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3" name="Freeform 43"/>
          <p:cNvSpPr/>
          <p:nvPr/>
        </p:nvSpPr>
        <p:spPr>
          <a:xfrm>
            <a:off x="8604250" y="3384550"/>
            <a:ext cx="425450" cy="2533650"/>
          </a:xfrm>
          <a:custGeom>
            <a:avLst/>
            <a:gdLst>
              <a:gd name="connsiteX0" fmla="*/ 8976 w 425450"/>
              <a:gd name="connsiteY0" fmla="*/ 10733 h 2533650"/>
              <a:gd name="connsiteX1" fmla="*/ 431376 w 425450"/>
              <a:gd name="connsiteY1" fmla="*/ 10733 h 2533650"/>
              <a:gd name="connsiteX2" fmla="*/ 431376 w 425450"/>
              <a:gd name="connsiteY2" fmla="*/ 2542619 h 2533650"/>
              <a:gd name="connsiteX3" fmla="*/ 8976 w 425450"/>
              <a:gd name="connsiteY3" fmla="*/ 2542619 h 2533650"/>
              <a:gd name="connsiteX4" fmla="*/ 8976 w 425450"/>
              <a:gd name="connsiteY4" fmla="*/ 10733 h 2533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2533650">
                <a:moveTo>
                  <a:pt x="8976" y="10733"/>
                </a:moveTo>
                <a:lnTo>
                  <a:pt x="431376" y="10733"/>
                </a:lnTo>
                <a:lnTo>
                  <a:pt x="431376" y="2542619"/>
                </a:lnTo>
                <a:lnTo>
                  <a:pt x="8976" y="2542619"/>
                </a:lnTo>
                <a:lnTo>
                  <a:pt x="8976" y="10733"/>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Freeform 44"/>
          <p:cNvSpPr/>
          <p:nvPr/>
        </p:nvSpPr>
        <p:spPr>
          <a:xfrm>
            <a:off x="9137650" y="3790950"/>
            <a:ext cx="438150" cy="2127250"/>
          </a:xfrm>
          <a:custGeom>
            <a:avLst/>
            <a:gdLst>
              <a:gd name="connsiteX0" fmla="*/ 17471 w 438150"/>
              <a:gd name="connsiteY0" fmla="*/ 15362 h 2127250"/>
              <a:gd name="connsiteX1" fmla="*/ 439872 w 438150"/>
              <a:gd name="connsiteY1" fmla="*/ 15362 h 2127250"/>
              <a:gd name="connsiteX2" fmla="*/ 439872 w 438150"/>
              <a:gd name="connsiteY2" fmla="*/ 2136219 h 2127250"/>
              <a:gd name="connsiteX3" fmla="*/ 17471 w 438150"/>
              <a:gd name="connsiteY3" fmla="*/ 2136219 h 2127250"/>
              <a:gd name="connsiteX4" fmla="*/ 17471 w 438150"/>
              <a:gd name="connsiteY4" fmla="*/ 15362 h 2127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2127250">
                <a:moveTo>
                  <a:pt x="17471" y="15362"/>
                </a:moveTo>
                <a:lnTo>
                  <a:pt x="439872" y="15362"/>
                </a:lnTo>
                <a:lnTo>
                  <a:pt x="439872" y="2136219"/>
                </a:lnTo>
                <a:lnTo>
                  <a:pt x="17471" y="2136219"/>
                </a:lnTo>
                <a:lnTo>
                  <a:pt x="17471" y="15362"/>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5" name="Freeform 45"/>
          <p:cNvSpPr/>
          <p:nvPr/>
        </p:nvSpPr>
        <p:spPr>
          <a:xfrm>
            <a:off x="9683750" y="3879850"/>
            <a:ext cx="425450" cy="2038350"/>
          </a:xfrm>
          <a:custGeom>
            <a:avLst/>
            <a:gdLst>
              <a:gd name="connsiteX0" fmla="*/ 13267 w 425450"/>
              <a:gd name="connsiteY0" fmla="*/ 15905 h 2038350"/>
              <a:gd name="connsiteX1" fmla="*/ 435667 w 425450"/>
              <a:gd name="connsiteY1" fmla="*/ 15905 h 2038350"/>
              <a:gd name="connsiteX2" fmla="*/ 435667 w 425450"/>
              <a:gd name="connsiteY2" fmla="*/ 2047319 h 2038350"/>
              <a:gd name="connsiteX3" fmla="*/ 13267 w 425450"/>
              <a:gd name="connsiteY3" fmla="*/ 2047319 h 2038350"/>
              <a:gd name="connsiteX4" fmla="*/ 13267 w 425450"/>
              <a:gd name="connsiteY4" fmla="*/ 15905 h 2038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2038350">
                <a:moveTo>
                  <a:pt x="13267" y="15905"/>
                </a:moveTo>
                <a:lnTo>
                  <a:pt x="435667" y="15905"/>
                </a:lnTo>
                <a:lnTo>
                  <a:pt x="435667" y="2047319"/>
                </a:lnTo>
                <a:lnTo>
                  <a:pt x="13267" y="2047319"/>
                </a:lnTo>
                <a:lnTo>
                  <a:pt x="13267" y="15905"/>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6" name="Freeform 46"/>
          <p:cNvSpPr/>
          <p:nvPr/>
        </p:nvSpPr>
        <p:spPr>
          <a:xfrm>
            <a:off x="10229850" y="4032250"/>
            <a:ext cx="425450" cy="1885950"/>
          </a:xfrm>
          <a:custGeom>
            <a:avLst/>
            <a:gdLst>
              <a:gd name="connsiteX0" fmla="*/ 9062 w 425450"/>
              <a:gd name="connsiteY0" fmla="*/ 15422 h 1885950"/>
              <a:gd name="connsiteX1" fmla="*/ 431462 w 425450"/>
              <a:gd name="connsiteY1" fmla="*/ 15422 h 1885950"/>
              <a:gd name="connsiteX2" fmla="*/ 431462 w 425450"/>
              <a:gd name="connsiteY2" fmla="*/ 1894919 h 1885950"/>
              <a:gd name="connsiteX3" fmla="*/ 9062 w 425450"/>
              <a:gd name="connsiteY3" fmla="*/ 1894919 h 1885950"/>
              <a:gd name="connsiteX4" fmla="*/ 9062 w 425450"/>
              <a:gd name="connsiteY4" fmla="*/ 15422 h 188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1885950">
                <a:moveTo>
                  <a:pt x="9062" y="15422"/>
                </a:moveTo>
                <a:lnTo>
                  <a:pt x="431462" y="15422"/>
                </a:lnTo>
                <a:lnTo>
                  <a:pt x="431462" y="1894919"/>
                </a:lnTo>
                <a:lnTo>
                  <a:pt x="9062" y="1894919"/>
                </a:lnTo>
                <a:lnTo>
                  <a:pt x="9062" y="15422"/>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7" name="Freeform 47"/>
          <p:cNvSpPr/>
          <p:nvPr/>
        </p:nvSpPr>
        <p:spPr>
          <a:xfrm>
            <a:off x="10763250" y="4108450"/>
            <a:ext cx="438150" cy="1809750"/>
          </a:xfrm>
          <a:custGeom>
            <a:avLst/>
            <a:gdLst>
              <a:gd name="connsiteX0" fmla="*/ 17557 w 438150"/>
              <a:gd name="connsiteY0" fmla="*/ 7354 h 1809750"/>
              <a:gd name="connsiteX1" fmla="*/ 439958 w 438150"/>
              <a:gd name="connsiteY1" fmla="*/ 7354 h 1809750"/>
              <a:gd name="connsiteX2" fmla="*/ 439958 w 438150"/>
              <a:gd name="connsiteY2" fmla="*/ 1818719 h 1809750"/>
              <a:gd name="connsiteX3" fmla="*/ 17557 w 438150"/>
              <a:gd name="connsiteY3" fmla="*/ 1818719 h 1809750"/>
              <a:gd name="connsiteX4" fmla="*/ 17557 w 438150"/>
              <a:gd name="connsiteY4" fmla="*/ 7354 h 180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1809750">
                <a:moveTo>
                  <a:pt x="17557" y="7354"/>
                </a:moveTo>
                <a:lnTo>
                  <a:pt x="439958" y="7354"/>
                </a:lnTo>
                <a:lnTo>
                  <a:pt x="439958" y="1818719"/>
                </a:lnTo>
                <a:lnTo>
                  <a:pt x="17557" y="1818719"/>
                </a:lnTo>
                <a:lnTo>
                  <a:pt x="17557" y="7354"/>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8"/>
          <p:cNvSpPr/>
          <p:nvPr/>
        </p:nvSpPr>
        <p:spPr>
          <a:xfrm>
            <a:off x="11309350" y="4476750"/>
            <a:ext cx="425450" cy="1441450"/>
          </a:xfrm>
          <a:custGeom>
            <a:avLst/>
            <a:gdLst>
              <a:gd name="connsiteX0" fmla="*/ 13352 w 425450"/>
              <a:gd name="connsiteY0" fmla="*/ 16952 h 1441450"/>
              <a:gd name="connsiteX1" fmla="*/ 435753 w 425450"/>
              <a:gd name="connsiteY1" fmla="*/ 16952 h 1441450"/>
              <a:gd name="connsiteX2" fmla="*/ 435753 w 425450"/>
              <a:gd name="connsiteY2" fmla="*/ 1450419 h 1441450"/>
              <a:gd name="connsiteX3" fmla="*/ 13352 w 425450"/>
              <a:gd name="connsiteY3" fmla="*/ 1450419 h 1441450"/>
              <a:gd name="connsiteX4" fmla="*/ 13352 w 425450"/>
              <a:gd name="connsiteY4" fmla="*/ 16952 h 144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450" h="1441450">
                <a:moveTo>
                  <a:pt x="13352" y="16952"/>
                </a:moveTo>
                <a:lnTo>
                  <a:pt x="435753" y="16952"/>
                </a:lnTo>
                <a:lnTo>
                  <a:pt x="435753" y="1450419"/>
                </a:lnTo>
                <a:lnTo>
                  <a:pt x="13352" y="1450419"/>
                </a:lnTo>
                <a:lnTo>
                  <a:pt x="13352" y="16952"/>
                </a:lnTo>
                <a:close/>
              </a:path>
            </a:pathLst>
          </a:custGeom>
          <a:solidFill>
            <a:srgbClr val="6EAFD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TextBox 49"/>
          <p:cNvSpPr txBox="1"/>
          <p:nvPr/>
        </p:nvSpPr>
        <p:spPr>
          <a:xfrm>
            <a:off x="995095" y="2849439"/>
            <a:ext cx="2215484" cy="2234973"/>
          </a:xfrm>
          <a:prstGeom prst="rect">
            <a:avLst/>
          </a:prstGeom>
          <a:noFill/>
        </p:spPr>
        <p:txBody>
          <a:bodyPr wrap="square" lIns="0" tIns="0" rIns="0" bIns="0" rtlCol="0">
            <a:spAutoFit/>
          </a:bodyPr>
          <a:lstStyle/>
          <a:p>
            <a:pPr marL="0">
              <a:lnSpc>
                <a:spcPct val="100000"/>
              </a:lnSpc>
            </a:pPr>
            <a:r>
              <a:rPr lang="en-US" altLang="zh-CN" sz="1400" dirty="0">
                <a:solidFill>
                  <a:srgbClr val="FEFEFE"/>
                </a:solidFill>
                <a:latin typeface="Arial"/>
                <a:ea typeface="Arial"/>
              </a:rPr>
              <a:t>Casual</a:t>
            </a:r>
            <a:r>
              <a:rPr lang="en-US" altLang="zh-CN" sz="1400" dirty="0">
                <a:solidFill>
                  <a:srgbClr val="FEFEFE"/>
                </a:solidFill>
                <a:latin typeface="Arial"/>
                <a:cs typeface="Arial"/>
              </a:rPr>
              <a:t> </a:t>
            </a:r>
            <a:r>
              <a:rPr lang="en-US" altLang="zh-CN" sz="1400" dirty="0">
                <a:solidFill>
                  <a:srgbClr val="FEFEFE"/>
                </a:solidFill>
                <a:latin typeface="Arial"/>
                <a:ea typeface="Arial"/>
              </a:rPr>
              <a:t>members</a:t>
            </a:r>
            <a:r>
              <a:rPr lang="en-US" altLang="zh-CN" sz="1400" dirty="0">
                <a:solidFill>
                  <a:srgbClr val="FEFEFE"/>
                </a:solidFill>
                <a:latin typeface="Arial"/>
                <a:cs typeface="Arial"/>
              </a:rPr>
              <a:t> </a:t>
            </a:r>
            <a:r>
              <a:rPr lang="en-US" altLang="zh-CN" sz="1400" dirty="0">
                <a:solidFill>
                  <a:srgbClr val="FEFEFE"/>
                </a:solidFill>
                <a:latin typeface="Arial"/>
                <a:ea typeface="Arial"/>
              </a:rPr>
              <a:t>rides</a:t>
            </a:r>
            <a:r>
              <a:rPr lang="en-US" altLang="zh-CN" sz="1400" spc="-25" dirty="0">
                <a:solidFill>
                  <a:srgbClr val="FEFEFE"/>
                </a:solidFill>
                <a:latin typeface="Arial"/>
                <a:cs typeface="Arial"/>
              </a:rPr>
              <a:t> </a:t>
            </a:r>
            <a:r>
              <a:rPr lang="en-US" altLang="zh-CN" sz="1400" dirty="0">
                <a:solidFill>
                  <a:srgbClr val="FEFEFE"/>
                </a:solidFill>
                <a:latin typeface="Arial"/>
                <a:ea typeface="Arial"/>
              </a:rPr>
              <a:t>days</a:t>
            </a:r>
          </a:p>
          <a:p>
            <a:pPr>
              <a:lnSpc>
                <a:spcPts val="465"/>
              </a:lnSpc>
            </a:pPr>
            <a:endParaRPr lang="en-US" dirty="0"/>
          </a:p>
          <a:p>
            <a:pPr marL="0" indent="221600">
              <a:lnSpc>
                <a:spcPct val="100000"/>
              </a:lnSpc>
            </a:pPr>
            <a:r>
              <a:rPr lang="en-US" altLang="zh-CN" sz="900" spc="-5" dirty="0">
                <a:solidFill>
                  <a:srgbClr val="D0CFCC"/>
                </a:solidFill>
                <a:latin typeface="Arial"/>
                <a:ea typeface="Arial"/>
              </a:rPr>
              <a:t>60K</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100"/>
              </a:lnSpc>
            </a:pPr>
            <a:endParaRPr lang="en-US" dirty="0"/>
          </a:p>
          <a:p>
            <a:pPr marL="0" indent="221600">
              <a:lnSpc>
                <a:spcPct val="100000"/>
              </a:lnSpc>
            </a:pPr>
            <a:r>
              <a:rPr lang="en-US" altLang="zh-CN" sz="900" spc="-5" dirty="0">
                <a:solidFill>
                  <a:srgbClr val="D0CFCC"/>
                </a:solidFill>
                <a:latin typeface="Arial"/>
                <a:ea typeface="Arial"/>
              </a:rPr>
              <a:t>40K</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100"/>
              </a:lnSpc>
            </a:pPr>
            <a:endParaRPr lang="en-US" dirty="0"/>
          </a:p>
          <a:p>
            <a:pPr marL="0" indent="221600">
              <a:lnSpc>
                <a:spcPct val="100000"/>
              </a:lnSpc>
            </a:pPr>
            <a:r>
              <a:rPr lang="en-US" altLang="zh-CN" sz="900" spc="-5" dirty="0">
                <a:solidFill>
                  <a:srgbClr val="D0CFCC"/>
                </a:solidFill>
                <a:latin typeface="Arial"/>
                <a:ea typeface="Arial"/>
              </a:rPr>
              <a:t>20K</a:t>
            </a:r>
          </a:p>
        </p:txBody>
      </p:sp>
      <p:sp>
        <p:nvSpPr>
          <p:cNvPr id="50" name="TextBox 50"/>
          <p:cNvSpPr txBox="1"/>
          <p:nvPr/>
        </p:nvSpPr>
        <p:spPr>
          <a:xfrm>
            <a:off x="7334223" y="2849439"/>
            <a:ext cx="1672034" cy="2235403"/>
          </a:xfrm>
          <a:prstGeom prst="rect">
            <a:avLst/>
          </a:prstGeom>
          <a:noFill/>
        </p:spPr>
        <p:txBody>
          <a:bodyPr wrap="square" lIns="0" tIns="0" rIns="0" bIns="0" rtlCol="0">
            <a:spAutoFit/>
          </a:bodyPr>
          <a:lstStyle/>
          <a:p>
            <a:pPr marL="0">
              <a:lnSpc>
                <a:spcPct val="100000"/>
              </a:lnSpc>
            </a:pPr>
            <a:r>
              <a:rPr lang="en-US" altLang="zh-CN" sz="1400" dirty="0">
                <a:solidFill>
                  <a:srgbClr val="FEFEFE"/>
                </a:solidFill>
                <a:latin typeface="Arial"/>
                <a:ea typeface="Arial"/>
              </a:rPr>
              <a:t>Members</a:t>
            </a:r>
            <a:r>
              <a:rPr lang="en-US" altLang="zh-CN" sz="1400" dirty="0">
                <a:solidFill>
                  <a:srgbClr val="FEFEFE"/>
                </a:solidFill>
                <a:latin typeface="Arial"/>
                <a:cs typeface="Arial"/>
              </a:rPr>
              <a:t> </a:t>
            </a:r>
            <a:r>
              <a:rPr lang="en-US" altLang="zh-CN" sz="1400" dirty="0">
                <a:solidFill>
                  <a:srgbClr val="FEFEFE"/>
                </a:solidFill>
                <a:latin typeface="Arial"/>
                <a:ea typeface="Arial"/>
              </a:rPr>
              <a:t>riders</a:t>
            </a:r>
            <a:r>
              <a:rPr lang="en-US" altLang="zh-CN" sz="1400" spc="-20" dirty="0">
                <a:solidFill>
                  <a:srgbClr val="FEFEFE"/>
                </a:solidFill>
                <a:latin typeface="Arial"/>
                <a:cs typeface="Arial"/>
              </a:rPr>
              <a:t> </a:t>
            </a:r>
            <a:r>
              <a:rPr lang="en-US" altLang="zh-CN" sz="1400" dirty="0">
                <a:solidFill>
                  <a:srgbClr val="FEFEFE"/>
                </a:solidFill>
                <a:latin typeface="Arial"/>
                <a:ea typeface="Arial"/>
              </a:rPr>
              <a:t>days</a:t>
            </a:r>
          </a:p>
          <a:p>
            <a:pPr>
              <a:lnSpc>
                <a:spcPts val="465"/>
              </a:lnSpc>
            </a:pPr>
            <a:endParaRPr lang="en-US" dirty="0"/>
          </a:p>
          <a:p>
            <a:pPr marL="0" indent="221785">
              <a:lnSpc>
                <a:spcPct val="100000"/>
              </a:lnSpc>
            </a:pPr>
            <a:r>
              <a:rPr lang="en-US" altLang="zh-CN" sz="900" spc="-5" dirty="0">
                <a:solidFill>
                  <a:srgbClr val="D0CFCC"/>
                </a:solidFill>
                <a:latin typeface="Arial"/>
                <a:ea typeface="Arial"/>
              </a:rPr>
              <a:t>60K</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105"/>
              </a:lnSpc>
            </a:pPr>
            <a:endParaRPr lang="en-US" dirty="0"/>
          </a:p>
          <a:p>
            <a:pPr marL="0" indent="221785">
              <a:lnSpc>
                <a:spcPct val="100000"/>
              </a:lnSpc>
            </a:pPr>
            <a:r>
              <a:rPr lang="en-US" altLang="zh-CN" sz="900" spc="-5" dirty="0">
                <a:solidFill>
                  <a:srgbClr val="D0CFCC"/>
                </a:solidFill>
                <a:latin typeface="Arial"/>
                <a:ea typeface="Arial"/>
              </a:rPr>
              <a:t>40K</a:t>
            </a:r>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000"/>
              </a:lnSpc>
            </a:pPr>
            <a:endParaRPr lang="en-US" dirty="0"/>
          </a:p>
          <a:p>
            <a:pPr>
              <a:lnSpc>
                <a:spcPts val="1105"/>
              </a:lnSpc>
            </a:pPr>
            <a:endParaRPr lang="en-US" dirty="0"/>
          </a:p>
          <a:p>
            <a:pPr marL="0" indent="221785">
              <a:lnSpc>
                <a:spcPct val="100000"/>
              </a:lnSpc>
            </a:pPr>
            <a:r>
              <a:rPr lang="en-US" altLang="zh-CN" sz="900" spc="-5" dirty="0">
                <a:solidFill>
                  <a:srgbClr val="D0CFCC"/>
                </a:solidFill>
                <a:latin typeface="Arial"/>
                <a:ea typeface="Arial"/>
              </a:rPr>
              <a:t>20K</a:t>
            </a:r>
          </a:p>
        </p:txBody>
      </p:sp>
      <p:sp>
        <p:nvSpPr>
          <p:cNvPr id="51" name="TextBox 51"/>
          <p:cNvSpPr txBox="1"/>
          <p:nvPr/>
        </p:nvSpPr>
        <p:spPr>
          <a:xfrm>
            <a:off x="1280226" y="5859653"/>
            <a:ext cx="266648" cy="137160"/>
          </a:xfrm>
          <a:prstGeom prst="rect">
            <a:avLst/>
          </a:prstGeom>
          <a:noFill/>
        </p:spPr>
        <p:txBody>
          <a:bodyPr wrap="square" lIns="0" tIns="0" rIns="0" bIns="0" rtlCol="0">
            <a:spAutoFit/>
          </a:bodyPr>
          <a:lstStyle/>
          <a:p>
            <a:pPr marL="0">
              <a:lnSpc>
                <a:spcPct val="100000"/>
              </a:lnSpc>
            </a:pPr>
            <a:r>
              <a:rPr lang="en-US" altLang="zh-CN" sz="900" spc="-10" dirty="0">
                <a:solidFill>
                  <a:srgbClr val="D0CFCC"/>
                </a:solidFill>
                <a:latin typeface="Arial"/>
                <a:ea typeface="Arial"/>
              </a:rPr>
              <a:t>0K</a:t>
            </a:r>
          </a:p>
        </p:txBody>
      </p:sp>
      <p:sp>
        <p:nvSpPr>
          <p:cNvPr id="52" name="TextBox 52"/>
          <p:cNvSpPr txBox="1"/>
          <p:nvPr/>
        </p:nvSpPr>
        <p:spPr>
          <a:xfrm>
            <a:off x="1872387" y="5972657"/>
            <a:ext cx="164960" cy="182880"/>
          </a:xfrm>
          <a:prstGeom prst="rect">
            <a:avLst/>
          </a:prstGeom>
          <a:noFill/>
        </p:spPr>
        <p:txBody>
          <a:bodyPr wrap="square" lIns="0" tIns="0" rIns="0" bIns="0" rtlCol="0">
            <a:spAutoFit/>
          </a:bodyPr>
          <a:lstStyle/>
          <a:p>
            <a:pPr marL="0">
              <a:lnSpc>
                <a:spcPct val="100000"/>
              </a:lnSpc>
            </a:pPr>
            <a:r>
              <a:rPr lang="en-US" altLang="zh-CN" sz="1200" b="1" spc="-5" dirty="0">
                <a:solidFill>
                  <a:srgbClr val="D0CFCC"/>
                </a:solidFill>
                <a:latin typeface="Arial"/>
                <a:ea typeface="Arial"/>
              </a:rPr>
              <a:t>fri</a:t>
            </a:r>
          </a:p>
        </p:txBody>
      </p:sp>
      <p:sp>
        <p:nvSpPr>
          <p:cNvPr id="53" name="TextBox 53"/>
          <p:cNvSpPr txBox="1"/>
          <p:nvPr/>
        </p:nvSpPr>
        <p:spPr>
          <a:xfrm>
            <a:off x="2389039" y="5972657"/>
            <a:ext cx="215664" cy="182880"/>
          </a:xfrm>
          <a:prstGeom prst="rect">
            <a:avLst/>
          </a:prstGeom>
          <a:noFill/>
        </p:spPr>
        <p:txBody>
          <a:bodyPr wrap="square" lIns="0" tIns="0" rIns="0" bIns="0" rtlCol="0">
            <a:spAutoFit/>
          </a:bodyPr>
          <a:lstStyle/>
          <a:p>
            <a:pPr marL="0">
              <a:lnSpc>
                <a:spcPct val="100000"/>
              </a:lnSpc>
            </a:pPr>
            <a:r>
              <a:rPr lang="en-US" altLang="zh-CN" sz="1200" b="1" spc="-5" dirty="0">
                <a:solidFill>
                  <a:srgbClr val="D0CFCC"/>
                </a:solidFill>
                <a:latin typeface="Arial"/>
                <a:ea typeface="Arial"/>
              </a:rPr>
              <a:t>thr</a:t>
            </a:r>
          </a:p>
        </p:txBody>
      </p:sp>
      <p:sp>
        <p:nvSpPr>
          <p:cNvPr id="54" name="TextBox 54"/>
          <p:cNvSpPr txBox="1"/>
          <p:nvPr/>
        </p:nvSpPr>
        <p:spPr>
          <a:xfrm>
            <a:off x="2884414" y="5972657"/>
            <a:ext cx="308820" cy="182880"/>
          </a:xfrm>
          <a:prstGeom prst="rect">
            <a:avLst/>
          </a:prstGeom>
          <a:noFill/>
        </p:spPr>
        <p:txBody>
          <a:bodyPr wrap="square" lIns="0" tIns="0" rIns="0" bIns="0" rtlCol="0">
            <a:spAutoFit/>
          </a:bodyPr>
          <a:lstStyle/>
          <a:p>
            <a:pPr marL="0">
              <a:lnSpc>
                <a:spcPct val="100000"/>
              </a:lnSpc>
            </a:pPr>
            <a:r>
              <a:rPr lang="en-US" altLang="zh-CN" sz="1200" b="1" spc="-5" dirty="0">
                <a:solidFill>
                  <a:srgbClr val="D0CFCC"/>
                </a:solidFill>
                <a:latin typeface="Arial"/>
                <a:ea typeface="Arial"/>
              </a:rPr>
              <a:t>wen</a:t>
            </a:r>
          </a:p>
        </p:txBody>
      </p:sp>
      <p:sp>
        <p:nvSpPr>
          <p:cNvPr id="55" name="TextBox 55"/>
          <p:cNvSpPr txBox="1"/>
          <p:nvPr/>
        </p:nvSpPr>
        <p:spPr>
          <a:xfrm>
            <a:off x="3464299" y="5972657"/>
            <a:ext cx="232764" cy="182880"/>
          </a:xfrm>
          <a:prstGeom prst="rect">
            <a:avLst/>
          </a:prstGeom>
          <a:noFill/>
        </p:spPr>
        <p:txBody>
          <a:bodyPr wrap="square" lIns="0" tIns="0" rIns="0" bIns="0" rtlCol="0">
            <a:spAutoFit/>
          </a:bodyPr>
          <a:lstStyle/>
          <a:p>
            <a:pPr marL="0">
              <a:lnSpc>
                <a:spcPct val="100000"/>
              </a:lnSpc>
            </a:pPr>
            <a:r>
              <a:rPr lang="en-US" altLang="zh-CN" sz="1200" b="1" spc="-5" dirty="0">
                <a:solidFill>
                  <a:srgbClr val="D0CFCC"/>
                </a:solidFill>
                <a:latin typeface="Arial"/>
                <a:ea typeface="Arial"/>
              </a:rPr>
              <a:t>sat</a:t>
            </a:r>
          </a:p>
        </p:txBody>
      </p:sp>
      <p:sp>
        <p:nvSpPr>
          <p:cNvPr id="56" name="TextBox 56"/>
          <p:cNvSpPr txBox="1"/>
          <p:nvPr/>
        </p:nvSpPr>
        <p:spPr>
          <a:xfrm>
            <a:off x="3980950" y="5972657"/>
            <a:ext cx="283393" cy="182880"/>
          </a:xfrm>
          <a:prstGeom prst="rect">
            <a:avLst/>
          </a:prstGeom>
          <a:noFill/>
        </p:spPr>
        <p:txBody>
          <a:bodyPr wrap="square" lIns="0" tIns="0" rIns="0" bIns="0" rtlCol="0">
            <a:spAutoFit/>
          </a:bodyPr>
          <a:lstStyle/>
          <a:p>
            <a:pPr marL="0">
              <a:lnSpc>
                <a:spcPct val="100000"/>
              </a:lnSpc>
            </a:pPr>
            <a:r>
              <a:rPr lang="en-US" altLang="zh-CN" sz="1200" b="1" spc="-5" dirty="0">
                <a:solidFill>
                  <a:srgbClr val="D0CFCC"/>
                </a:solidFill>
                <a:latin typeface="Arial"/>
                <a:ea typeface="Arial"/>
              </a:rPr>
              <a:t>sun</a:t>
            </a:r>
          </a:p>
        </p:txBody>
      </p:sp>
      <p:sp>
        <p:nvSpPr>
          <p:cNvPr id="57" name="TextBox 57"/>
          <p:cNvSpPr txBox="1"/>
          <p:nvPr/>
        </p:nvSpPr>
        <p:spPr>
          <a:xfrm>
            <a:off x="4544022" y="5972657"/>
            <a:ext cx="241091" cy="182880"/>
          </a:xfrm>
          <a:prstGeom prst="rect">
            <a:avLst/>
          </a:prstGeom>
          <a:noFill/>
        </p:spPr>
        <p:txBody>
          <a:bodyPr wrap="square" lIns="0" tIns="0" rIns="0" bIns="0" rtlCol="0">
            <a:spAutoFit/>
          </a:bodyPr>
          <a:lstStyle/>
          <a:p>
            <a:pPr marL="0">
              <a:lnSpc>
                <a:spcPct val="100000"/>
              </a:lnSpc>
            </a:pPr>
            <a:r>
              <a:rPr lang="en-US" altLang="zh-CN" sz="1200" b="1" spc="-5" dirty="0">
                <a:solidFill>
                  <a:srgbClr val="D0CFCC"/>
                </a:solidFill>
                <a:latin typeface="Arial"/>
                <a:ea typeface="Arial"/>
              </a:rPr>
              <a:t>tue</a:t>
            </a:r>
          </a:p>
        </p:txBody>
      </p:sp>
      <p:sp>
        <p:nvSpPr>
          <p:cNvPr id="58" name="TextBox 58"/>
          <p:cNvSpPr txBox="1"/>
          <p:nvPr/>
        </p:nvSpPr>
        <p:spPr>
          <a:xfrm>
            <a:off x="5039546" y="5972657"/>
            <a:ext cx="334098" cy="182880"/>
          </a:xfrm>
          <a:prstGeom prst="rect">
            <a:avLst/>
          </a:prstGeom>
          <a:noFill/>
        </p:spPr>
        <p:txBody>
          <a:bodyPr wrap="square" lIns="0" tIns="0" rIns="0" bIns="0" rtlCol="0">
            <a:spAutoFit/>
          </a:bodyPr>
          <a:lstStyle/>
          <a:p>
            <a:pPr marL="0">
              <a:lnSpc>
                <a:spcPct val="100000"/>
              </a:lnSpc>
            </a:pPr>
            <a:r>
              <a:rPr lang="en-US" altLang="zh-CN" sz="1200" b="1" spc="-5" dirty="0">
                <a:solidFill>
                  <a:srgbClr val="D0CFCC"/>
                </a:solidFill>
                <a:latin typeface="Arial"/>
                <a:ea typeface="Arial"/>
              </a:rPr>
              <a:t>mon</a:t>
            </a:r>
          </a:p>
        </p:txBody>
      </p:sp>
      <p:sp>
        <p:nvSpPr>
          <p:cNvPr id="59" name="TextBox 59"/>
          <p:cNvSpPr txBox="1"/>
          <p:nvPr/>
        </p:nvSpPr>
        <p:spPr>
          <a:xfrm>
            <a:off x="7619593" y="5860369"/>
            <a:ext cx="266765" cy="137160"/>
          </a:xfrm>
          <a:prstGeom prst="rect">
            <a:avLst/>
          </a:prstGeom>
          <a:noFill/>
        </p:spPr>
        <p:txBody>
          <a:bodyPr wrap="square" lIns="0" tIns="0" rIns="0" bIns="0" rtlCol="0">
            <a:spAutoFit/>
          </a:bodyPr>
          <a:lstStyle/>
          <a:p>
            <a:pPr marL="0">
              <a:lnSpc>
                <a:spcPct val="100000"/>
              </a:lnSpc>
            </a:pPr>
            <a:r>
              <a:rPr lang="en-US" altLang="zh-CN" sz="900" spc="-10" dirty="0">
                <a:solidFill>
                  <a:srgbClr val="D0CFCC"/>
                </a:solidFill>
                <a:latin typeface="Arial"/>
                <a:ea typeface="Arial"/>
              </a:rPr>
              <a:t>0K</a:t>
            </a:r>
          </a:p>
        </p:txBody>
      </p:sp>
      <p:sp>
        <p:nvSpPr>
          <p:cNvPr id="60" name="TextBox 60"/>
          <p:cNvSpPr txBox="1"/>
          <p:nvPr/>
        </p:nvSpPr>
        <p:spPr>
          <a:xfrm>
            <a:off x="8139924" y="5973152"/>
            <a:ext cx="309067" cy="182880"/>
          </a:xfrm>
          <a:prstGeom prst="rect">
            <a:avLst/>
          </a:prstGeom>
          <a:noFill/>
        </p:spPr>
        <p:txBody>
          <a:bodyPr wrap="square" lIns="0" tIns="0" rIns="0" bIns="0" rtlCol="0">
            <a:spAutoFit/>
          </a:bodyPr>
          <a:lstStyle/>
          <a:p>
            <a:pPr marL="0">
              <a:lnSpc>
                <a:spcPct val="100000"/>
              </a:lnSpc>
            </a:pPr>
            <a:r>
              <a:rPr lang="en-US" altLang="zh-CN" sz="1200" b="1" spc="-5" dirty="0">
                <a:solidFill>
                  <a:srgbClr val="D0CFCC"/>
                </a:solidFill>
                <a:latin typeface="Arial"/>
                <a:ea typeface="Arial"/>
              </a:rPr>
              <a:t>wen</a:t>
            </a:r>
          </a:p>
        </p:txBody>
      </p:sp>
      <p:sp>
        <p:nvSpPr>
          <p:cNvPr id="61" name="TextBox 61"/>
          <p:cNvSpPr txBox="1"/>
          <p:nvPr/>
        </p:nvSpPr>
        <p:spPr>
          <a:xfrm>
            <a:off x="8728428" y="5973152"/>
            <a:ext cx="215833" cy="182880"/>
          </a:xfrm>
          <a:prstGeom prst="rect">
            <a:avLst/>
          </a:prstGeom>
          <a:noFill/>
        </p:spPr>
        <p:txBody>
          <a:bodyPr wrap="square" lIns="0" tIns="0" rIns="0" bIns="0" rtlCol="0">
            <a:spAutoFit/>
          </a:bodyPr>
          <a:lstStyle/>
          <a:p>
            <a:pPr marL="0">
              <a:lnSpc>
                <a:spcPct val="100000"/>
              </a:lnSpc>
            </a:pPr>
            <a:r>
              <a:rPr lang="en-US" altLang="zh-CN" sz="1200" b="1" spc="-5" dirty="0">
                <a:solidFill>
                  <a:srgbClr val="D0CFCC"/>
                </a:solidFill>
                <a:latin typeface="Arial"/>
                <a:ea typeface="Arial"/>
              </a:rPr>
              <a:t>thr</a:t>
            </a:r>
          </a:p>
        </p:txBody>
      </p:sp>
      <p:sp>
        <p:nvSpPr>
          <p:cNvPr id="62" name="TextBox 62"/>
          <p:cNvSpPr txBox="1"/>
          <p:nvPr/>
        </p:nvSpPr>
        <p:spPr>
          <a:xfrm>
            <a:off x="9257517" y="5973152"/>
            <a:ext cx="241280" cy="182880"/>
          </a:xfrm>
          <a:prstGeom prst="rect">
            <a:avLst/>
          </a:prstGeom>
          <a:noFill/>
        </p:spPr>
        <p:txBody>
          <a:bodyPr wrap="square" lIns="0" tIns="0" rIns="0" bIns="0" rtlCol="0">
            <a:spAutoFit/>
          </a:bodyPr>
          <a:lstStyle/>
          <a:p>
            <a:pPr marL="0">
              <a:lnSpc>
                <a:spcPct val="100000"/>
              </a:lnSpc>
            </a:pPr>
            <a:r>
              <a:rPr lang="en-US" altLang="zh-CN" sz="1200" b="1" spc="-5" dirty="0">
                <a:solidFill>
                  <a:srgbClr val="D0CFCC"/>
                </a:solidFill>
                <a:latin typeface="Arial"/>
                <a:ea typeface="Arial"/>
              </a:rPr>
              <a:t>tue</a:t>
            </a:r>
          </a:p>
        </p:txBody>
      </p:sp>
      <p:sp>
        <p:nvSpPr>
          <p:cNvPr id="63" name="TextBox 63"/>
          <p:cNvSpPr txBox="1"/>
          <p:nvPr/>
        </p:nvSpPr>
        <p:spPr>
          <a:xfrm>
            <a:off x="9608808" y="5966710"/>
            <a:ext cx="622548" cy="184666"/>
          </a:xfrm>
          <a:prstGeom prst="rect">
            <a:avLst/>
          </a:prstGeom>
          <a:noFill/>
        </p:spPr>
        <p:txBody>
          <a:bodyPr wrap="square" lIns="0" tIns="0" rIns="0" bIns="0" rtlCol="0">
            <a:spAutoFit/>
          </a:bodyPr>
          <a:lstStyle/>
          <a:p>
            <a:pPr marL="0" indent="228724">
              <a:lnSpc>
                <a:spcPct val="100000"/>
              </a:lnSpc>
            </a:pPr>
            <a:r>
              <a:rPr lang="en-US" altLang="zh-CN" sz="1200" b="1" spc="-5" dirty="0" err="1">
                <a:solidFill>
                  <a:srgbClr val="D0CFCC"/>
                </a:solidFill>
                <a:latin typeface="Arial"/>
                <a:ea typeface="Arial"/>
              </a:rPr>
              <a:t>fri</a:t>
            </a:r>
            <a:endParaRPr lang="en-US" altLang="zh-CN" sz="1200" b="1" spc="-5" dirty="0">
              <a:solidFill>
                <a:srgbClr val="D0CFCC"/>
              </a:solidFill>
              <a:latin typeface="Arial"/>
              <a:ea typeface="Arial"/>
            </a:endParaRPr>
          </a:p>
        </p:txBody>
      </p:sp>
      <p:sp>
        <p:nvSpPr>
          <p:cNvPr id="64" name="TextBox 64"/>
          <p:cNvSpPr txBox="1"/>
          <p:nvPr/>
        </p:nvSpPr>
        <p:spPr>
          <a:xfrm>
            <a:off x="10320162" y="5973152"/>
            <a:ext cx="850945" cy="182880"/>
          </a:xfrm>
          <a:prstGeom prst="rect">
            <a:avLst/>
          </a:prstGeom>
          <a:noFill/>
        </p:spPr>
        <p:txBody>
          <a:bodyPr wrap="square" lIns="0" tIns="0" rIns="0" bIns="0" rtlCol="0">
            <a:spAutoFit/>
          </a:bodyPr>
          <a:lstStyle/>
          <a:p>
            <a:pPr marL="0">
              <a:lnSpc>
                <a:spcPct val="100000"/>
              </a:lnSpc>
              <a:tabLst>
                <a:tab pos="516580" algn="l"/>
              </a:tabLst>
            </a:pPr>
            <a:r>
              <a:rPr lang="en-US" altLang="zh-CN" sz="1200" b="1" spc="-5" dirty="0">
                <a:solidFill>
                  <a:srgbClr val="D0CFCC"/>
                </a:solidFill>
                <a:latin typeface="Arial"/>
                <a:ea typeface="Arial"/>
              </a:rPr>
              <a:t>sun	</a:t>
            </a:r>
            <a:r>
              <a:rPr lang="en-US" altLang="zh-CN" sz="1200" b="1" spc="-15" dirty="0">
                <a:solidFill>
                  <a:srgbClr val="D0CFCC"/>
                </a:solidFill>
                <a:latin typeface="Arial"/>
                <a:ea typeface="Arial"/>
              </a:rPr>
              <a:t>mon</a:t>
            </a:r>
          </a:p>
        </p:txBody>
      </p:sp>
      <p:sp>
        <p:nvSpPr>
          <p:cNvPr id="65" name="TextBox 65"/>
          <p:cNvSpPr txBox="1"/>
          <p:nvPr/>
        </p:nvSpPr>
        <p:spPr>
          <a:xfrm>
            <a:off x="11429267" y="5973152"/>
            <a:ext cx="232948" cy="182880"/>
          </a:xfrm>
          <a:prstGeom prst="rect">
            <a:avLst/>
          </a:prstGeom>
          <a:noFill/>
        </p:spPr>
        <p:txBody>
          <a:bodyPr wrap="square" lIns="0" tIns="0" rIns="0" bIns="0" rtlCol="0">
            <a:spAutoFit/>
          </a:bodyPr>
          <a:lstStyle/>
          <a:p>
            <a:pPr marL="0">
              <a:lnSpc>
                <a:spcPct val="100000"/>
              </a:lnSpc>
            </a:pPr>
            <a:r>
              <a:rPr lang="en-US" altLang="zh-CN" sz="1200" b="1" spc="-5" dirty="0">
                <a:solidFill>
                  <a:srgbClr val="D0CFCC"/>
                </a:solidFill>
                <a:latin typeface="Arial"/>
                <a:ea typeface="Arial"/>
              </a:rPr>
              <a:t>sat</a:t>
            </a:r>
          </a:p>
        </p:txBody>
      </p:sp>
      <p:sp>
        <p:nvSpPr>
          <p:cNvPr id="66" name="TextBox 66"/>
          <p:cNvSpPr txBox="1"/>
          <p:nvPr/>
        </p:nvSpPr>
        <p:spPr>
          <a:xfrm rot="16200000">
            <a:off x="448692" y="4409192"/>
            <a:ext cx="1092736" cy="170103"/>
          </a:xfrm>
          <a:prstGeom prst="rect">
            <a:avLst/>
          </a:prstGeom>
          <a:noFill/>
        </p:spPr>
        <p:txBody>
          <a:bodyPr wrap="square" lIns="0" tIns="0" rIns="0" bIns="0" rtlCol="0">
            <a:spAutoFit/>
          </a:bodyPr>
          <a:lstStyle/>
          <a:p>
            <a:pPr marL="0">
              <a:lnSpc>
                <a:spcPct val="100000"/>
              </a:lnSpc>
            </a:pPr>
            <a:r>
              <a:rPr lang="en-US" altLang="zh-CN" sz="1200" dirty="0">
                <a:solidFill>
                  <a:srgbClr val="FEFEFE"/>
                </a:solidFill>
                <a:latin typeface="Arial"/>
                <a:ea typeface="Arial"/>
              </a:rPr>
              <a:t>Sum</a:t>
            </a:r>
            <a:r>
              <a:rPr lang="en-US" altLang="zh-CN" sz="1200" dirty="0">
                <a:solidFill>
                  <a:srgbClr val="FEFEFE"/>
                </a:solidFill>
                <a:latin typeface="Arial"/>
                <a:cs typeface="Arial"/>
              </a:rPr>
              <a:t> </a:t>
            </a:r>
            <a:r>
              <a:rPr lang="en-US" altLang="zh-CN" sz="1200" dirty="0">
                <a:solidFill>
                  <a:srgbClr val="FEFEFE"/>
                </a:solidFill>
                <a:latin typeface="Arial"/>
                <a:ea typeface="Arial"/>
              </a:rPr>
              <a:t>of</a:t>
            </a:r>
            <a:r>
              <a:rPr lang="en-US" altLang="zh-CN" sz="1200" spc="-40" dirty="0">
                <a:solidFill>
                  <a:srgbClr val="FEFEFE"/>
                </a:solidFill>
                <a:latin typeface="Arial"/>
                <a:cs typeface="Arial"/>
              </a:rPr>
              <a:t> </a:t>
            </a:r>
            <a:r>
              <a:rPr lang="en-US" altLang="zh-CN" sz="1200" dirty="0">
                <a:solidFill>
                  <a:srgbClr val="FEFEFE"/>
                </a:solidFill>
                <a:latin typeface="Arial"/>
                <a:ea typeface="Arial"/>
              </a:rPr>
              <a:t>casual</a:t>
            </a:r>
          </a:p>
        </p:txBody>
      </p:sp>
      <p:sp>
        <p:nvSpPr>
          <p:cNvPr id="67" name="TextBox 67"/>
          <p:cNvSpPr txBox="1"/>
          <p:nvPr/>
        </p:nvSpPr>
        <p:spPr>
          <a:xfrm rot="16200000">
            <a:off x="6669206" y="4467444"/>
            <a:ext cx="1209384" cy="170246"/>
          </a:xfrm>
          <a:prstGeom prst="rect">
            <a:avLst/>
          </a:prstGeom>
          <a:noFill/>
        </p:spPr>
        <p:txBody>
          <a:bodyPr wrap="square" lIns="0" tIns="0" rIns="0" bIns="0" rtlCol="0">
            <a:spAutoFit/>
          </a:bodyPr>
          <a:lstStyle/>
          <a:p>
            <a:pPr marL="0">
              <a:lnSpc>
                <a:spcPct val="100000"/>
              </a:lnSpc>
            </a:pPr>
            <a:r>
              <a:rPr lang="en-US" altLang="zh-CN" sz="1200" dirty="0">
                <a:solidFill>
                  <a:srgbClr val="FEFEFE"/>
                </a:solidFill>
                <a:latin typeface="Arial"/>
                <a:ea typeface="Arial"/>
              </a:rPr>
              <a:t>Sum</a:t>
            </a:r>
            <a:r>
              <a:rPr lang="en-US" altLang="zh-CN" sz="1200" dirty="0">
                <a:solidFill>
                  <a:srgbClr val="FEFEFE"/>
                </a:solidFill>
                <a:latin typeface="Arial"/>
                <a:cs typeface="Arial"/>
              </a:rPr>
              <a:t> </a:t>
            </a:r>
            <a:r>
              <a:rPr lang="en-US" altLang="zh-CN" sz="1200" dirty="0">
                <a:solidFill>
                  <a:srgbClr val="FEFEFE"/>
                </a:solidFill>
                <a:latin typeface="Arial"/>
                <a:ea typeface="Arial"/>
              </a:rPr>
              <a:t>of</a:t>
            </a:r>
            <a:r>
              <a:rPr lang="en-US" altLang="zh-CN" sz="1200" spc="-55" dirty="0">
                <a:solidFill>
                  <a:srgbClr val="FEFEFE"/>
                </a:solidFill>
                <a:latin typeface="Arial"/>
                <a:cs typeface="Arial"/>
              </a:rPr>
              <a:t> </a:t>
            </a:r>
            <a:r>
              <a:rPr lang="en-US" altLang="zh-CN" sz="1200" dirty="0">
                <a:solidFill>
                  <a:srgbClr val="FEFEFE"/>
                </a:solidFill>
                <a:latin typeface="Arial"/>
                <a:ea typeface="Arial"/>
              </a:rPr>
              <a:t>member</a:t>
            </a:r>
          </a:p>
        </p:txBody>
      </p:sp>
      <p:sp>
        <p:nvSpPr>
          <p:cNvPr id="68" name="TextBox 24">
            <a:extLst>
              <a:ext uri="{FF2B5EF4-FFF2-40B4-BE49-F238E27FC236}">
                <a16:creationId xmlns:a16="http://schemas.microsoft.com/office/drawing/2014/main" id="{1B775AE8-5196-40CB-8D01-FE8CE16A4C7D}"/>
              </a:ext>
            </a:extLst>
          </p:cNvPr>
          <p:cNvSpPr txBox="1"/>
          <p:nvPr/>
        </p:nvSpPr>
        <p:spPr>
          <a:xfrm>
            <a:off x="3091870" y="288125"/>
            <a:ext cx="7563430" cy="984885"/>
          </a:xfrm>
          <a:prstGeom prst="rect">
            <a:avLst/>
          </a:prstGeom>
          <a:noFill/>
        </p:spPr>
        <p:txBody>
          <a:bodyPr wrap="square" lIns="0" tIns="0" rIns="0" bIns="0" rtlCol="0">
            <a:spAutoFit/>
          </a:bodyPr>
          <a:lstStyle/>
          <a:p>
            <a:pPr algn="l"/>
            <a:r>
              <a:rPr lang="en-US" sz="3200" dirty="0">
                <a:solidFill>
                  <a:schemeClr val="accent4">
                    <a:lumMod val="75000"/>
                  </a:schemeClr>
                </a:solidFill>
                <a:latin typeface="Söhne"/>
              </a:rPr>
              <a:t>Day </a:t>
            </a:r>
            <a:r>
              <a:rPr lang="en-US" sz="3200" b="0" i="0" dirty="0">
                <a:solidFill>
                  <a:schemeClr val="accent4">
                    <a:lumMod val="75000"/>
                  </a:schemeClr>
                </a:solidFill>
                <a:effectLst/>
                <a:latin typeface="Söhne"/>
              </a:rPr>
              <a:t>classification for each member type</a:t>
            </a:r>
            <a:br>
              <a:rPr lang="en-US" sz="3200" dirty="0">
                <a:solidFill>
                  <a:schemeClr val="accent4">
                    <a:lumMod val="75000"/>
                  </a:schemeClr>
                </a:solidFill>
              </a:rPr>
            </a:br>
            <a:endParaRPr lang="en-US" altLang="zh-CN" sz="3200" b="1" dirty="0">
              <a:solidFill>
                <a:schemeClr val="accent4">
                  <a:lumMod val="75000"/>
                </a:schemeClr>
              </a:solidFill>
              <a:latin typeface="Arial"/>
              <a:ea typeface="Arial"/>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8">
                                            <p:txEl>
                                              <p:pRg st="0" end="0"/>
                                            </p:txEl>
                                          </p:spTgt>
                                        </p:tgtEl>
                                        <p:attrNameLst>
                                          <p:attrName>style.visibility</p:attrName>
                                        </p:attrNameLst>
                                      </p:cBhvr>
                                      <p:to>
                                        <p:strVal val="visible"/>
                                      </p:to>
                                    </p:set>
                                    <p:animEffect transition="in" filter="fade">
                                      <p:cBhvr>
                                        <p:cTn id="11" dur="500"/>
                                        <p:tgtEl>
                                          <p:spTgt spid="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1D4BFB-4184-4D53-85A2-C656262F6DEB}"/>
              </a:ext>
            </a:extLst>
          </p:cNvPr>
          <p:cNvPicPr>
            <a:picLocks noChangeAspect="1"/>
          </p:cNvPicPr>
          <p:nvPr/>
        </p:nvPicPr>
        <p:blipFill>
          <a:blip r:embed="rId2"/>
          <a:stretch>
            <a:fillRect/>
          </a:stretch>
        </p:blipFill>
        <p:spPr>
          <a:xfrm>
            <a:off x="0" y="0"/>
            <a:ext cx="12649200" cy="7315199"/>
          </a:xfrm>
          <a:prstGeom prst="rect">
            <a:avLst/>
          </a:prstGeom>
        </p:spPr>
      </p:pic>
      <p:sp>
        <p:nvSpPr>
          <p:cNvPr id="6" name="TextBox 5">
            <a:extLst>
              <a:ext uri="{FF2B5EF4-FFF2-40B4-BE49-F238E27FC236}">
                <a16:creationId xmlns:a16="http://schemas.microsoft.com/office/drawing/2014/main" id="{8E769B12-C152-4502-A0E4-73B362C775EA}"/>
              </a:ext>
            </a:extLst>
          </p:cNvPr>
          <p:cNvSpPr txBox="1"/>
          <p:nvPr/>
        </p:nvSpPr>
        <p:spPr>
          <a:xfrm>
            <a:off x="6181725" y="428625"/>
            <a:ext cx="5962650" cy="584775"/>
          </a:xfrm>
          <a:prstGeom prst="rect">
            <a:avLst/>
          </a:prstGeom>
          <a:noFill/>
        </p:spPr>
        <p:txBody>
          <a:bodyPr wrap="square" rtlCol="0">
            <a:spAutoFit/>
          </a:bodyPr>
          <a:lstStyle/>
          <a:p>
            <a:r>
              <a:rPr lang="en-US" sz="3200" b="1" i="1" dirty="0">
                <a:solidFill>
                  <a:schemeClr val="accent4"/>
                </a:solidFill>
              </a:rPr>
              <a:t>For casual riders</a:t>
            </a:r>
          </a:p>
        </p:txBody>
      </p:sp>
    </p:spTree>
    <p:extLst>
      <p:ext uri="{BB962C8B-B14F-4D97-AF65-F5344CB8AC3E}">
        <p14:creationId xmlns:p14="http://schemas.microsoft.com/office/powerpoint/2010/main" val="3514207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E4C63A-BDF1-446B-B3AB-97B730BB7869}"/>
              </a:ext>
            </a:extLst>
          </p:cNvPr>
          <p:cNvPicPr>
            <a:picLocks noChangeAspect="1"/>
          </p:cNvPicPr>
          <p:nvPr/>
        </p:nvPicPr>
        <p:blipFill>
          <a:blip r:embed="rId2"/>
          <a:stretch>
            <a:fillRect/>
          </a:stretch>
        </p:blipFill>
        <p:spPr>
          <a:xfrm>
            <a:off x="-9768" y="1"/>
            <a:ext cx="12658968" cy="7315200"/>
          </a:xfrm>
          <a:prstGeom prst="rect">
            <a:avLst/>
          </a:prstGeom>
        </p:spPr>
      </p:pic>
      <p:sp>
        <p:nvSpPr>
          <p:cNvPr id="8" name="TextBox 7">
            <a:extLst>
              <a:ext uri="{FF2B5EF4-FFF2-40B4-BE49-F238E27FC236}">
                <a16:creationId xmlns:a16="http://schemas.microsoft.com/office/drawing/2014/main" id="{BDDEEB51-6A98-4A47-AD1F-F9FE97254163}"/>
              </a:ext>
            </a:extLst>
          </p:cNvPr>
          <p:cNvSpPr txBox="1"/>
          <p:nvPr/>
        </p:nvSpPr>
        <p:spPr>
          <a:xfrm>
            <a:off x="6181725" y="428625"/>
            <a:ext cx="5962650" cy="584775"/>
          </a:xfrm>
          <a:prstGeom prst="rect">
            <a:avLst/>
          </a:prstGeom>
          <a:noFill/>
        </p:spPr>
        <p:txBody>
          <a:bodyPr wrap="square" rtlCol="0">
            <a:spAutoFit/>
          </a:bodyPr>
          <a:lstStyle/>
          <a:p>
            <a:r>
              <a:rPr lang="en-US" sz="3200" b="1" i="1" dirty="0">
                <a:solidFill>
                  <a:schemeClr val="accent4"/>
                </a:solidFill>
              </a:rPr>
              <a:t>For members riders</a:t>
            </a:r>
          </a:p>
        </p:txBody>
      </p:sp>
    </p:spTree>
    <p:extLst>
      <p:ext uri="{BB962C8B-B14F-4D97-AF65-F5344CB8AC3E}">
        <p14:creationId xmlns:p14="http://schemas.microsoft.com/office/powerpoint/2010/main" val="417618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EDB86D6-1564-437E-B6D0-7D66B730FD79}"/>
              </a:ext>
            </a:extLst>
          </p:cNvPr>
          <p:cNvSpPr/>
          <p:nvPr/>
        </p:nvSpPr>
        <p:spPr>
          <a:xfrm>
            <a:off x="884255" y="15392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Acting data </a:t>
            </a:r>
          </a:p>
        </p:txBody>
      </p:sp>
      <p:sp>
        <p:nvSpPr>
          <p:cNvPr id="2" name="TextBox 1">
            <a:extLst>
              <a:ext uri="{FF2B5EF4-FFF2-40B4-BE49-F238E27FC236}">
                <a16:creationId xmlns:a16="http://schemas.microsoft.com/office/drawing/2014/main" id="{ACA65994-B29E-4F73-BFEF-74DF1D6EC396}"/>
              </a:ext>
            </a:extLst>
          </p:cNvPr>
          <p:cNvSpPr txBox="1"/>
          <p:nvPr/>
        </p:nvSpPr>
        <p:spPr>
          <a:xfrm>
            <a:off x="685800" y="1409700"/>
            <a:ext cx="11668125" cy="646331"/>
          </a:xfrm>
          <a:prstGeom prst="rect">
            <a:avLst/>
          </a:prstGeom>
          <a:noFill/>
        </p:spPr>
        <p:txBody>
          <a:bodyPr wrap="square" rtlCol="0">
            <a:spAutoFit/>
          </a:bodyPr>
          <a:lstStyle/>
          <a:p>
            <a:r>
              <a:rPr lang="en-US" dirty="0"/>
              <a:t>After all of these steps my conclusion that based on analysis :</a:t>
            </a:r>
          </a:p>
          <a:p>
            <a:r>
              <a:rPr lang="en-US" dirty="0"/>
              <a:t> </a:t>
            </a:r>
          </a:p>
        </p:txBody>
      </p:sp>
      <p:sp>
        <p:nvSpPr>
          <p:cNvPr id="3" name="TextBox 2">
            <a:extLst>
              <a:ext uri="{FF2B5EF4-FFF2-40B4-BE49-F238E27FC236}">
                <a16:creationId xmlns:a16="http://schemas.microsoft.com/office/drawing/2014/main" id="{4D2DED81-1BB2-430E-93E4-41264F9A9649}"/>
              </a:ext>
            </a:extLst>
          </p:cNvPr>
          <p:cNvSpPr txBox="1"/>
          <p:nvPr/>
        </p:nvSpPr>
        <p:spPr>
          <a:xfrm>
            <a:off x="809625" y="2056031"/>
            <a:ext cx="11153775" cy="4524315"/>
          </a:xfrm>
          <a:prstGeom prst="rect">
            <a:avLst/>
          </a:prstGeom>
          <a:noFill/>
        </p:spPr>
        <p:txBody>
          <a:bodyPr wrap="square" rtlCol="0">
            <a:spAutoFit/>
          </a:bodyPr>
          <a:lstStyle/>
          <a:p>
            <a:pPr algn="l">
              <a:buFont typeface="+mj-lt"/>
              <a:buAutoNum type="arabicPeriod"/>
            </a:pPr>
            <a:r>
              <a:rPr lang="en-US" sz="2400" b="0" i="0" dirty="0">
                <a:solidFill>
                  <a:srgbClr val="D1D5DB"/>
                </a:solidFill>
                <a:effectLst/>
                <a:latin typeface="Söhne"/>
              </a:rPr>
              <a:t>The number of members is progressively increasing based on the company's data from the last 12 months.</a:t>
            </a:r>
          </a:p>
          <a:p>
            <a:pPr algn="l">
              <a:buFont typeface="+mj-lt"/>
              <a:buAutoNum type="arabicPeriod"/>
            </a:pPr>
            <a:r>
              <a:rPr lang="en-US" sz="2400" b="0" i="0" dirty="0">
                <a:solidFill>
                  <a:srgbClr val="D1D5DB"/>
                </a:solidFill>
                <a:effectLst/>
                <a:latin typeface="Söhne"/>
              </a:rPr>
              <a:t>The number of classic riders is larger than docked and electric bike riders.</a:t>
            </a:r>
          </a:p>
          <a:p>
            <a:pPr algn="l">
              <a:buFont typeface="+mj-lt"/>
              <a:buAutoNum type="arabicPeriod"/>
            </a:pPr>
            <a:r>
              <a:rPr lang="en-US" sz="2400" b="0" i="0" dirty="0">
                <a:solidFill>
                  <a:srgbClr val="D1D5DB"/>
                </a:solidFill>
                <a:effectLst/>
                <a:latin typeface="Söhne"/>
              </a:rPr>
              <a:t>Member riders did not use docked bikes.</a:t>
            </a:r>
          </a:p>
          <a:p>
            <a:pPr algn="l">
              <a:buFont typeface="+mj-lt"/>
              <a:buAutoNum type="arabicPeriod"/>
            </a:pPr>
            <a:r>
              <a:rPr lang="en-US" sz="2400" b="0" i="0" dirty="0">
                <a:solidFill>
                  <a:srgbClr val="D1D5DB"/>
                </a:solidFill>
                <a:effectLst/>
                <a:latin typeface="Söhne"/>
              </a:rPr>
              <a:t>Most member riders prefer using classic bikes.</a:t>
            </a:r>
          </a:p>
          <a:p>
            <a:pPr algn="l">
              <a:buFont typeface="+mj-lt"/>
              <a:buAutoNum type="arabicPeriod"/>
            </a:pPr>
            <a:r>
              <a:rPr lang="en-US" sz="2400" b="0" i="0" dirty="0">
                <a:solidFill>
                  <a:srgbClr val="D1D5DB"/>
                </a:solidFill>
                <a:effectLst/>
                <a:latin typeface="Söhne"/>
              </a:rPr>
              <a:t>Therefore, classic bikes are the best choice for members and casual riders.</a:t>
            </a:r>
          </a:p>
          <a:p>
            <a:pPr algn="l">
              <a:buFont typeface="+mj-lt"/>
              <a:buAutoNum type="arabicPeriod"/>
            </a:pPr>
            <a:r>
              <a:rPr lang="en-US" sz="2400" b="0" i="0" dirty="0">
                <a:solidFill>
                  <a:srgbClr val="D1D5DB"/>
                </a:solidFill>
                <a:effectLst/>
                <a:latin typeface="Söhne"/>
              </a:rPr>
              <a:t>The day when casual riders use bikes the most is Friday.</a:t>
            </a:r>
          </a:p>
          <a:p>
            <a:pPr algn="l">
              <a:buFont typeface="+mj-lt"/>
              <a:buAutoNum type="arabicPeriod"/>
            </a:pPr>
            <a:r>
              <a:rPr lang="en-US" sz="2400" b="0" i="0" dirty="0">
                <a:solidFill>
                  <a:srgbClr val="D1D5DB"/>
                </a:solidFill>
                <a:effectLst/>
                <a:latin typeface="Söhne"/>
              </a:rPr>
              <a:t>The day when member riders use bikes the most is Wednesday.</a:t>
            </a:r>
          </a:p>
          <a:p>
            <a:pPr algn="l">
              <a:buFont typeface="+mj-lt"/>
              <a:buAutoNum type="arabicPeriod"/>
            </a:pPr>
            <a:r>
              <a:rPr lang="en-US" sz="2400" b="0" i="0" dirty="0">
                <a:solidFill>
                  <a:srgbClr val="D1D5DB"/>
                </a:solidFill>
                <a:effectLst/>
                <a:latin typeface="Söhne"/>
              </a:rPr>
              <a:t>Street </a:t>
            </a:r>
            <a:r>
              <a:rPr lang="en-US" sz="2400" b="0" i="0" dirty="0">
                <a:solidFill>
                  <a:schemeClr val="accent4">
                    <a:lumMod val="75000"/>
                  </a:schemeClr>
                </a:solidFill>
                <a:effectLst/>
                <a:latin typeface="Söhne"/>
              </a:rPr>
              <a:t>Dr &amp; Grand Ave </a:t>
            </a:r>
            <a:r>
              <a:rPr lang="en-US" sz="2400" b="0" i="0" dirty="0">
                <a:solidFill>
                  <a:srgbClr val="D1D5DB"/>
                </a:solidFill>
                <a:effectLst/>
                <a:latin typeface="Söhne"/>
              </a:rPr>
              <a:t>has a high number of casual riders starting and ending their trips.</a:t>
            </a:r>
          </a:p>
          <a:p>
            <a:pPr algn="l">
              <a:buFont typeface="+mj-lt"/>
              <a:buAutoNum type="arabicPeriod"/>
            </a:pPr>
            <a:r>
              <a:rPr lang="en-US" sz="2400" b="0" i="0" dirty="0">
                <a:solidFill>
                  <a:srgbClr val="D1D5DB"/>
                </a:solidFill>
                <a:effectLst/>
                <a:latin typeface="Söhne"/>
              </a:rPr>
              <a:t>Street </a:t>
            </a:r>
            <a:r>
              <a:rPr lang="en-US" sz="2400" b="0" i="0" dirty="0">
                <a:solidFill>
                  <a:schemeClr val="accent4">
                    <a:lumMod val="75000"/>
                  </a:schemeClr>
                </a:solidFill>
                <a:effectLst/>
                <a:latin typeface="Söhne"/>
              </a:rPr>
              <a:t>Kingsbury St &amp; </a:t>
            </a:r>
            <a:r>
              <a:rPr lang="en-US" sz="2400" b="0" i="0" dirty="0" err="1">
                <a:solidFill>
                  <a:schemeClr val="accent4">
                    <a:lumMod val="75000"/>
                  </a:schemeClr>
                </a:solidFill>
                <a:effectLst/>
                <a:latin typeface="Söhne"/>
              </a:rPr>
              <a:t>Kinziest</a:t>
            </a:r>
            <a:r>
              <a:rPr lang="en-US" sz="2400" b="0" i="0" dirty="0">
                <a:solidFill>
                  <a:schemeClr val="accent4">
                    <a:lumMod val="75000"/>
                  </a:schemeClr>
                </a:solidFill>
                <a:effectLst/>
                <a:latin typeface="Söhne"/>
              </a:rPr>
              <a:t> </a:t>
            </a:r>
            <a:r>
              <a:rPr lang="en-US" sz="2400" b="0" i="0" dirty="0">
                <a:solidFill>
                  <a:srgbClr val="D1D5DB"/>
                </a:solidFill>
                <a:effectLst/>
                <a:latin typeface="Söhne"/>
              </a:rPr>
              <a:t>has a high number of member riders starting and ending their trips.</a:t>
            </a:r>
          </a:p>
        </p:txBody>
      </p:sp>
    </p:spTree>
    <p:extLst>
      <p:ext uri="{BB962C8B-B14F-4D97-AF65-F5344CB8AC3E}">
        <p14:creationId xmlns:p14="http://schemas.microsoft.com/office/powerpoint/2010/main" val="340649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B7BB5D-73BE-4A50-9254-80A9D9F56FCC}"/>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25000"/>
                    </a14:imgEffect>
                    <a14:imgEffect>
                      <a14:brightnessContrast bright="14000" contrast="-20000"/>
                    </a14:imgEffect>
                  </a14:imgLayer>
                </a14:imgProps>
              </a:ext>
              <a:ext uri="{837473B0-CC2E-450A-ABE3-18F120FF3D39}">
                <a1611:picAttrSrcUrl xmlns:a1611="http://schemas.microsoft.com/office/drawing/2016/11/main" r:id="rId4"/>
              </a:ext>
            </a:extLst>
          </a:blip>
          <a:srcRect l="-125" r="-125"/>
          <a:stretch/>
        </p:blipFill>
        <p:spPr>
          <a:xfrm>
            <a:off x="-1028255" y="-217737"/>
            <a:ext cx="14392158" cy="7532935"/>
          </a:xfrm>
          <a:prstGeom prst="rect">
            <a:avLst/>
          </a:prstGeom>
          <a:effectLst>
            <a:softEdge rad="12700"/>
          </a:effectLst>
          <a:scene3d>
            <a:camera prst="orthographicFront">
              <a:rot lat="0" lon="0" rev="0"/>
            </a:camera>
            <a:lightRig rig="threePt" dir="t"/>
          </a:scene3d>
        </p:spPr>
      </p:pic>
      <p:sp>
        <p:nvSpPr>
          <p:cNvPr id="6" name="Oval 5">
            <a:extLst>
              <a:ext uri="{FF2B5EF4-FFF2-40B4-BE49-F238E27FC236}">
                <a16:creationId xmlns:a16="http://schemas.microsoft.com/office/drawing/2014/main" id="{8C966A93-68F8-43D7-8387-143B94FEC587}"/>
              </a:ext>
            </a:extLst>
          </p:cNvPr>
          <p:cNvSpPr/>
          <p:nvPr/>
        </p:nvSpPr>
        <p:spPr>
          <a:xfrm>
            <a:off x="3506037" y="720121"/>
            <a:ext cx="5637125" cy="5657221"/>
          </a:xfrm>
          <a:prstGeom prst="ellipse">
            <a:avLst/>
          </a:prstGeom>
          <a:solidFill>
            <a:schemeClr val="bg1">
              <a:lumMod val="75000"/>
              <a:lumOff val="25000"/>
              <a:alpha val="57000"/>
            </a:schemeClr>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solidFill>
                  <a:schemeClr val="tx1">
                    <a:lumMod val="95000"/>
                  </a:schemeClr>
                </a:solidFill>
              </a:rPr>
              <a:t>Data analysis is the process of systematically inspecting, cleaning, transforming, and interpreting data to uncover meaningful patterns, trends, and insights that support informed decision-making</a:t>
            </a:r>
          </a:p>
        </p:txBody>
      </p:sp>
    </p:spTree>
    <p:extLst>
      <p:ext uri="{BB962C8B-B14F-4D97-AF65-F5344CB8AC3E}">
        <p14:creationId xmlns:p14="http://schemas.microsoft.com/office/powerpoint/2010/main" val="77905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C9EC6F30-4B31-4695-9289-D83227933972}"/>
              </a:ext>
            </a:extLst>
          </p:cNvPr>
          <p:cNvSpPr/>
          <p:nvPr/>
        </p:nvSpPr>
        <p:spPr>
          <a:xfrm>
            <a:off x="884255" y="15392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summary</a:t>
            </a:r>
          </a:p>
        </p:txBody>
      </p:sp>
      <p:sp>
        <p:nvSpPr>
          <p:cNvPr id="7" name="TextBox 6">
            <a:extLst>
              <a:ext uri="{FF2B5EF4-FFF2-40B4-BE49-F238E27FC236}">
                <a16:creationId xmlns:a16="http://schemas.microsoft.com/office/drawing/2014/main" id="{91D450D4-3946-43F4-A899-8D382E73C0B8}"/>
              </a:ext>
            </a:extLst>
          </p:cNvPr>
          <p:cNvSpPr txBox="1"/>
          <p:nvPr/>
        </p:nvSpPr>
        <p:spPr>
          <a:xfrm>
            <a:off x="800100" y="1771650"/>
            <a:ext cx="11553825" cy="4524315"/>
          </a:xfrm>
          <a:prstGeom prst="rect">
            <a:avLst/>
          </a:prstGeom>
          <a:noFill/>
        </p:spPr>
        <p:txBody>
          <a:bodyPr wrap="square" rtlCol="0">
            <a:spAutoFit/>
          </a:bodyPr>
          <a:lstStyle/>
          <a:p>
            <a:r>
              <a:rPr lang="en-US" sz="2400" dirty="0"/>
              <a:t>This presentation provided an overview of a data analysis project on the </a:t>
            </a:r>
            <a:r>
              <a:rPr lang="en-US" sz="2400" dirty="0" err="1">
                <a:solidFill>
                  <a:schemeClr val="accent4"/>
                </a:solidFill>
              </a:rPr>
              <a:t>Cyclistic</a:t>
            </a:r>
            <a:r>
              <a:rPr lang="en-US" sz="2400" dirty="0"/>
              <a:t> database, highlighting the importance of data-driven decision-making in the bike share program.</a:t>
            </a:r>
          </a:p>
          <a:p>
            <a:endParaRPr lang="en-US" sz="2400" dirty="0"/>
          </a:p>
          <a:p>
            <a:r>
              <a:rPr lang="en-US" sz="2400" dirty="0"/>
              <a:t>The project objectives were to develop and answer business questions to increase the number of members.</a:t>
            </a:r>
          </a:p>
          <a:p>
            <a:endParaRPr lang="en-US" sz="2400" dirty="0"/>
          </a:p>
          <a:p>
            <a:r>
              <a:rPr lang="en-US" sz="2400" dirty="0"/>
              <a:t>The project benefits included improved data quality and accuracy, a centralized data repository for reporting and analysis, and actionable insights and recommendations for business operations."</a:t>
            </a:r>
          </a:p>
          <a:p>
            <a:endParaRPr lang="en-US" sz="2400" dirty="0"/>
          </a:p>
          <a:p>
            <a:endParaRPr lang="en-US" sz="2400" dirty="0"/>
          </a:p>
        </p:txBody>
      </p:sp>
    </p:spTree>
    <p:extLst>
      <p:ext uri="{BB962C8B-B14F-4D97-AF65-F5344CB8AC3E}">
        <p14:creationId xmlns:p14="http://schemas.microsoft.com/office/powerpoint/2010/main" val="208543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3E6A55-F1A0-484C-8EB2-AF981F1E1E85}"/>
              </a:ext>
            </a:extLst>
          </p:cNvPr>
          <p:cNvSpPr/>
          <p:nvPr/>
        </p:nvSpPr>
        <p:spPr>
          <a:xfrm>
            <a:off x="3394277" y="600768"/>
            <a:ext cx="5637125" cy="5657221"/>
          </a:xfrm>
          <a:prstGeom prst="ellipse">
            <a:avLst/>
          </a:prstGeom>
          <a:solidFill>
            <a:schemeClr val="bg1">
              <a:lumMod val="75000"/>
              <a:lumOff val="25000"/>
              <a:alpha val="57000"/>
            </a:schemeClr>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1" dirty="0">
                <a:solidFill>
                  <a:schemeClr val="tx1">
                    <a:lumMod val="95000"/>
                  </a:schemeClr>
                </a:solidFill>
              </a:rPr>
              <a:t>Thanks </a:t>
            </a:r>
          </a:p>
          <a:p>
            <a:pPr algn="ctr"/>
            <a:endParaRPr lang="en-US" sz="4400" b="1" i="1" dirty="0">
              <a:solidFill>
                <a:schemeClr val="tx1">
                  <a:lumMod val="95000"/>
                </a:schemeClr>
              </a:solidFill>
            </a:endParaRPr>
          </a:p>
          <a:p>
            <a:pPr algn="ctr"/>
            <a:endParaRPr lang="en-US" sz="4400" b="1" i="1" dirty="0">
              <a:solidFill>
                <a:schemeClr val="tx1">
                  <a:lumMod val="95000"/>
                </a:schemeClr>
              </a:solidFill>
            </a:endParaRPr>
          </a:p>
        </p:txBody>
      </p:sp>
      <p:sp>
        <p:nvSpPr>
          <p:cNvPr id="5" name="Lightning Bolt 4">
            <a:extLst>
              <a:ext uri="{FF2B5EF4-FFF2-40B4-BE49-F238E27FC236}">
                <a16:creationId xmlns:a16="http://schemas.microsoft.com/office/drawing/2014/main" id="{6A2BF908-5CB2-41F5-AC82-0B26848F7CA7}"/>
              </a:ext>
            </a:extLst>
          </p:cNvPr>
          <p:cNvSpPr/>
          <p:nvPr/>
        </p:nvSpPr>
        <p:spPr>
          <a:xfrm>
            <a:off x="2388019" y="914400"/>
            <a:ext cx="1463040" cy="18796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779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ardrop 3">
            <a:extLst>
              <a:ext uri="{FF2B5EF4-FFF2-40B4-BE49-F238E27FC236}">
                <a16:creationId xmlns:a16="http://schemas.microsoft.com/office/drawing/2014/main" id="{6C975BBB-D1B6-4B3F-9E1A-A210D4010C57}"/>
              </a:ext>
            </a:extLst>
          </p:cNvPr>
          <p:cNvSpPr/>
          <p:nvPr/>
        </p:nvSpPr>
        <p:spPr>
          <a:xfrm>
            <a:off x="1180057" y="1504026"/>
            <a:ext cx="2351315" cy="2733152"/>
          </a:xfrm>
          <a:prstGeom prst="teardrop">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i="1" dirty="0"/>
              <a:t>Agenda</a:t>
            </a:r>
          </a:p>
          <a:p>
            <a:pPr algn="ctr"/>
            <a:endParaRPr lang="en-US" dirty="0"/>
          </a:p>
        </p:txBody>
      </p:sp>
      <p:sp>
        <p:nvSpPr>
          <p:cNvPr id="15" name="TextBox 14">
            <a:extLst>
              <a:ext uri="{FF2B5EF4-FFF2-40B4-BE49-F238E27FC236}">
                <a16:creationId xmlns:a16="http://schemas.microsoft.com/office/drawing/2014/main" id="{B3D3CDCA-AE7D-470A-B711-056A5C89001B}"/>
              </a:ext>
            </a:extLst>
          </p:cNvPr>
          <p:cNvSpPr txBox="1"/>
          <p:nvPr/>
        </p:nvSpPr>
        <p:spPr>
          <a:xfrm>
            <a:off x="5257270" y="1162747"/>
            <a:ext cx="5054321" cy="5539978"/>
          </a:xfrm>
          <a:prstGeom prst="rect">
            <a:avLst/>
          </a:prstGeom>
          <a:noFill/>
        </p:spPr>
        <p:txBody>
          <a:bodyPr wrap="square" rtlCol="0">
            <a:spAutoFit/>
          </a:bodyPr>
          <a:lstStyle/>
          <a:p>
            <a:r>
              <a:rPr lang="en-US" sz="2000" b="1" i="1" dirty="0"/>
              <a:t>            </a:t>
            </a:r>
          </a:p>
          <a:p>
            <a:r>
              <a:rPr lang="en-US" sz="2000" b="1" i="1" dirty="0"/>
              <a:t>          Introduction </a:t>
            </a:r>
          </a:p>
          <a:p>
            <a:endParaRPr lang="en-US" sz="2000" b="1" i="1" dirty="0"/>
          </a:p>
          <a:p>
            <a:r>
              <a:rPr lang="en-US" sz="2000" b="1" i="1" dirty="0"/>
              <a:t>          Business Requirements  </a:t>
            </a:r>
          </a:p>
          <a:p>
            <a:r>
              <a:rPr lang="en-US" sz="2000" b="1" i="1" dirty="0"/>
              <a:t>          </a:t>
            </a:r>
          </a:p>
          <a:p>
            <a:r>
              <a:rPr lang="en-US" sz="2000" b="1" i="1" dirty="0"/>
              <a:t>          Aim of the project</a:t>
            </a:r>
          </a:p>
          <a:p>
            <a:endParaRPr lang="en-US" sz="2000" b="1" i="1" dirty="0"/>
          </a:p>
          <a:p>
            <a:r>
              <a:rPr lang="en-US" sz="2000" b="1" i="1" dirty="0"/>
              <a:t>          Database Description </a:t>
            </a:r>
          </a:p>
          <a:p>
            <a:endParaRPr lang="en-US" sz="2000" b="1" i="1" dirty="0"/>
          </a:p>
          <a:p>
            <a:r>
              <a:rPr lang="en-US" sz="2000" b="1" i="1" dirty="0"/>
              <a:t>          Methodology</a:t>
            </a:r>
          </a:p>
          <a:p>
            <a:endParaRPr lang="en-US" sz="2000" b="1" i="1" dirty="0"/>
          </a:p>
          <a:p>
            <a:r>
              <a:rPr lang="en-US" sz="2000" b="1" i="1" dirty="0"/>
              <a:t>          Data preparation </a:t>
            </a:r>
          </a:p>
          <a:p>
            <a:endParaRPr lang="en-US" sz="2000" b="1" i="1" dirty="0"/>
          </a:p>
          <a:p>
            <a:r>
              <a:rPr lang="en-US" sz="2000" b="1" i="1" dirty="0"/>
              <a:t>          Conclusion and                                                                                   </a:t>
            </a:r>
          </a:p>
          <a:p>
            <a:r>
              <a:rPr lang="en-US" sz="2000" b="1" i="1" dirty="0"/>
              <a:t>                 Recommendations</a:t>
            </a:r>
          </a:p>
          <a:p>
            <a:endParaRPr lang="en-US" b="1" i="1" dirty="0"/>
          </a:p>
          <a:p>
            <a:endParaRPr lang="en-US" b="1" i="1" dirty="0"/>
          </a:p>
          <a:p>
            <a:endParaRPr lang="en-US" b="1" i="1" dirty="0"/>
          </a:p>
        </p:txBody>
      </p:sp>
      <p:sp>
        <p:nvSpPr>
          <p:cNvPr id="16" name="Arrow: Right 15">
            <a:extLst>
              <a:ext uri="{FF2B5EF4-FFF2-40B4-BE49-F238E27FC236}">
                <a16:creationId xmlns:a16="http://schemas.microsoft.com/office/drawing/2014/main" id="{057AE0F6-338D-46D3-9061-3B37C03E5E02}"/>
              </a:ext>
            </a:extLst>
          </p:cNvPr>
          <p:cNvSpPr/>
          <p:nvPr/>
        </p:nvSpPr>
        <p:spPr>
          <a:xfrm>
            <a:off x="5880267" y="1668027"/>
            <a:ext cx="8038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FB2D6382-FED8-41BD-A5EA-EB179068A3DC}"/>
              </a:ext>
            </a:extLst>
          </p:cNvPr>
          <p:cNvSpPr/>
          <p:nvPr/>
        </p:nvSpPr>
        <p:spPr>
          <a:xfrm>
            <a:off x="5159832" y="1527852"/>
            <a:ext cx="622997" cy="371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E349CABD-9E0B-41E5-A29E-6E47891F59EB}"/>
              </a:ext>
            </a:extLst>
          </p:cNvPr>
          <p:cNvSpPr/>
          <p:nvPr/>
        </p:nvSpPr>
        <p:spPr>
          <a:xfrm>
            <a:off x="5159832" y="2131585"/>
            <a:ext cx="622997" cy="371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466574CD-B43C-402C-8352-EC8BB8B3306B}"/>
              </a:ext>
            </a:extLst>
          </p:cNvPr>
          <p:cNvSpPr/>
          <p:nvPr/>
        </p:nvSpPr>
        <p:spPr>
          <a:xfrm>
            <a:off x="5159832" y="2640941"/>
            <a:ext cx="622997" cy="371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CB9ACE31-299E-4DFB-A427-DAEC47CC6C62}"/>
              </a:ext>
            </a:extLst>
          </p:cNvPr>
          <p:cNvSpPr/>
          <p:nvPr/>
        </p:nvSpPr>
        <p:spPr>
          <a:xfrm>
            <a:off x="5159832" y="3285812"/>
            <a:ext cx="622997" cy="371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B48C2E7-A0E3-43E3-AC08-64E5977BD213}"/>
              </a:ext>
            </a:extLst>
          </p:cNvPr>
          <p:cNvSpPr/>
          <p:nvPr/>
        </p:nvSpPr>
        <p:spPr>
          <a:xfrm>
            <a:off x="5159832" y="3932736"/>
            <a:ext cx="622997" cy="371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5C9329F2-5C6E-4BDE-88D0-06590F74B630}"/>
              </a:ext>
            </a:extLst>
          </p:cNvPr>
          <p:cNvSpPr/>
          <p:nvPr/>
        </p:nvSpPr>
        <p:spPr>
          <a:xfrm>
            <a:off x="5159832" y="4547354"/>
            <a:ext cx="622997" cy="371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C5C7E065-AAF3-4770-BA02-A71610E53B90}"/>
              </a:ext>
            </a:extLst>
          </p:cNvPr>
          <p:cNvSpPr/>
          <p:nvPr/>
        </p:nvSpPr>
        <p:spPr>
          <a:xfrm>
            <a:off x="5159831" y="5229667"/>
            <a:ext cx="622997" cy="3717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049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inVertical)">
                                      <p:cBhvr>
                                        <p:cTn id="26" dur="500"/>
                                        <p:tgtEl>
                                          <p:spTgt spid="2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inVertical)">
                                      <p:cBhvr>
                                        <p:cTn id="29" dur="500"/>
                                        <p:tgtEl>
                                          <p:spTgt spid="2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barn(inVertical)">
                                      <p:cBhvr>
                                        <p:cTn id="32" dur="500"/>
                                        <p:tgtEl>
                                          <p:spTgt spid="22"/>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xEl>
                                              <p:pRg st="0" end="0"/>
                                            </p:txEl>
                                          </p:spTgt>
                                        </p:tgtEl>
                                        <p:attrNameLst>
                                          <p:attrName>style.visibility</p:attrName>
                                        </p:attrNameLst>
                                      </p:cBhvr>
                                      <p:to>
                                        <p:strVal val="visible"/>
                                      </p:to>
                                    </p:set>
                                    <p:animEffect transition="in" filter="fade">
                                      <p:cBhvr>
                                        <p:cTn id="40" dur="500"/>
                                        <p:tgtEl>
                                          <p:spTgt spid="15">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xEl>
                                              <p:pRg st="1" end="1"/>
                                            </p:txEl>
                                          </p:spTgt>
                                        </p:tgtEl>
                                        <p:attrNameLst>
                                          <p:attrName>style.visibility</p:attrName>
                                        </p:attrNameLst>
                                      </p:cBhvr>
                                      <p:to>
                                        <p:strVal val="visible"/>
                                      </p:to>
                                    </p:set>
                                    <p:animEffect transition="in" filter="fade">
                                      <p:cBhvr>
                                        <p:cTn id="43" dur="500"/>
                                        <p:tgtEl>
                                          <p:spTgt spid="15">
                                            <p:txEl>
                                              <p:pRg st="1" end="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xEl>
                                              <p:pRg st="3" end="3"/>
                                            </p:txEl>
                                          </p:spTgt>
                                        </p:tgtEl>
                                        <p:attrNameLst>
                                          <p:attrName>style.visibility</p:attrName>
                                        </p:attrNameLst>
                                      </p:cBhvr>
                                      <p:to>
                                        <p:strVal val="visible"/>
                                      </p:to>
                                    </p:set>
                                    <p:animEffect transition="in" filter="fade">
                                      <p:cBhvr>
                                        <p:cTn id="46" dur="500"/>
                                        <p:tgtEl>
                                          <p:spTgt spid="15">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5">
                                            <p:txEl>
                                              <p:pRg st="4" end="4"/>
                                            </p:txEl>
                                          </p:spTgt>
                                        </p:tgtEl>
                                        <p:attrNameLst>
                                          <p:attrName>style.visibility</p:attrName>
                                        </p:attrNameLst>
                                      </p:cBhvr>
                                      <p:to>
                                        <p:strVal val="visible"/>
                                      </p:to>
                                    </p:set>
                                    <p:animEffect transition="in" filter="fade">
                                      <p:cBhvr>
                                        <p:cTn id="49" dur="500"/>
                                        <p:tgtEl>
                                          <p:spTgt spid="15">
                                            <p:txEl>
                                              <p:pRg st="4" end="4"/>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xEl>
                                              <p:pRg st="5" end="5"/>
                                            </p:txEl>
                                          </p:spTgt>
                                        </p:tgtEl>
                                        <p:attrNameLst>
                                          <p:attrName>style.visibility</p:attrName>
                                        </p:attrNameLst>
                                      </p:cBhvr>
                                      <p:to>
                                        <p:strVal val="visible"/>
                                      </p:to>
                                    </p:set>
                                    <p:animEffect transition="in" filter="fade">
                                      <p:cBhvr>
                                        <p:cTn id="52" dur="500"/>
                                        <p:tgtEl>
                                          <p:spTgt spid="15">
                                            <p:txEl>
                                              <p:pRg st="5" end="5"/>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5">
                                            <p:txEl>
                                              <p:pRg st="7" end="7"/>
                                            </p:txEl>
                                          </p:spTgt>
                                        </p:tgtEl>
                                        <p:attrNameLst>
                                          <p:attrName>style.visibility</p:attrName>
                                        </p:attrNameLst>
                                      </p:cBhvr>
                                      <p:to>
                                        <p:strVal val="visible"/>
                                      </p:to>
                                    </p:set>
                                    <p:animEffect transition="in" filter="fade">
                                      <p:cBhvr>
                                        <p:cTn id="55" dur="500"/>
                                        <p:tgtEl>
                                          <p:spTgt spid="15">
                                            <p:txEl>
                                              <p:pRg st="7" end="7"/>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5">
                                            <p:txEl>
                                              <p:pRg st="9" end="9"/>
                                            </p:txEl>
                                          </p:spTgt>
                                        </p:tgtEl>
                                        <p:attrNameLst>
                                          <p:attrName>style.visibility</p:attrName>
                                        </p:attrNameLst>
                                      </p:cBhvr>
                                      <p:to>
                                        <p:strVal val="visible"/>
                                      </p:to>
                                    </p:set>
                                    <p:animEffect transition="in" filter="fade">
                                      <p:cBhvr>
                                        <p:cTn id="58" dur="500"/>
                                        <p:tgtEl>
                                          <p:spTgt spid="15">
                                            <p:txEl>
                                              <p:pRg st="9" end="9"/>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xEl>
                                              <p:pRg st="11" end="11"/>
                                            </p:txEl>
                                          </p:spTgt>
                                        </p:tgtEl>
                                        <p:attrNameLst>
                                          <p:attrName>style.visibility</p:attrName>
                                        </p:attrNameLst>
                                      </p:cBhvr>
                                      <p:to>
                                        <p:strVal val="visible"/>
                                      </p:to>
                                    </p:set>
                                    <p:animEffect transition="in" filter="fade">
                                      <p:cBhvr>
                                        <p:cTn id="61" dur="500"/>
                                        <p:tgtEl>
                                          <p:spTgt spid="15">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15">
                                            <p:txEl>
                                              <p:pRg st="13" end="13"/>
                                            </p:txEl>
                                          </p:spTgt>
                                        </p:tgtEl>
                                        <p:attrNameLst>
                                          <p:attrName>style.visibility</p:attrName>
                                        </p:attrNameLst>
                                      </p:cBhvr>
                                      <p:to>
                                        <p:strVal val="visible"/>
                                      </p:to>
                                    </p:set>
                                    <p:animEffect transition="in" filter="fade">
                                      <p:cBhvr>
                                        <p:cTn id="64" dur="500"/>
                                        <p:tgtEl>
                                          <p:spTgt spid="15">
                                            <p:txEl>
                                              <p:pRg st="13" end="13"/>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5">
                                            <p:txEl>
                                              <p:pRg st="14" end="14"/>
                                            </p:txEl>
                                          </p:spTgt>
                                        </p:tgtEl>
                                        <p:attrNameLst>
                                          <p:attrName>style.visibility</p:attrName>
                                        </p:attrNameLst>
                                      </p:cBhvr>
                                      <p:to>
                                        <p:strVal val="visible"/>
                                      </p:to>
                                    </p:set>
                                    <p:animEffect transition="in" filter="fade">
                                      <p:cBhvr>
                                        <p:cTn id="67" dur="500"/>
                                        <p:tgtEl>
                                          <p:spTgt spid="1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P spid="17" grpId="0" animBg="1"/>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9F71C31-249A-4CF7-8C93-CDC39C7E4125}"/>
              </a:ext>
            </a:extLst>
          </p:cNvPr>
          <p:cNvSpPr/>
          <p:nvPr/>
        </p:nvSpPr>
        <p:spPr>
          <a:xfrm>
            <a:off x="3506037" y="489008"/>
            <a:ext cx="5637125" cy="5657221"/>
          </a:xfrm>
          <a:prstGeom prst="ellipse">
            <a:avLst/>
          </a:prstGeom>
          <a:solidFill>
            <a:schemeClr val="bg1">
              <a:lumMod val="75000"/>
              <a:lumOff val="25000"/>
              <a:alpha val="57000"/>
            </a:schemeClr>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lumMod val="95000"/>
                  </a:schemeClr>
                </a:solidFill>
              </a:rPr>
              <a:t>Introduction</a:t>
            </a:r>
            <a:r>
              <a:rPr lang="en-US" sz="2800" b="1" i="1" dirty="0">
                <a:solidFill>
                  <a:schemeClr val="tx1">
                    <a:lumMod val="95000"/>
                  </a:schemeClr>
                </a:solidFill>
              </a:rPr>
              <a:t> </a:t>
            </a:r>
          </a:p>
        </p:txBody>
      </p:sp>
      <p:sp>
        <p:nvSpPr>
          <p:cNvPr id="5" name="Lightning Bolt 4">
            <a:extLst>
              <a:ext uri="{FF2B5EF4-FFF2-40B4-BE49-F238E27FC236}">
                <a16:creationId xmlns:a16="http://schemas.microsoft.com/office/drawing/2014/main" id="{D9661525-A017-4C83-B756-B85000C61937}"/>
              </a:ext>
            </a:extLst>
          </p:cNvPr>
          <p:cNvSpPr/>
          <p:nvPr/>
        </p:nvSpPr>
        <p:spPr>
          <a:xfrm>
            <a:off x="2388019" y="914400"/>
            <a:ext cx="1463040" cy="18796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33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34E753-3201-4428-A4D9-FF09A27204C2}"/>
              </a:ext>
            </a:extLst>
          </p:cNvPr>
          <p:cNvSpPr txBox="1"/>
          <p:nvPr/>
        </p:nvSpPr>
        <p:spPr>
          <a:xfrm>
            <a:off x="1416817" y="1908068"/>
            <a:ext cx="10158884" cy="1015663"/>
          </a:xfrm>
          <a:prstGeom prst="rect">
            <a:avLst/>
          </a:prstGeom>
          <a:noFill/>
        </p:spPr>
        <p:txBody>
          <a:bodyPr wrap="square" rtlCol="0">
            <a:spAutoFit/>
          </a:bodyPr>
          <a:lstStyle/>
          <a:p>
            <a:r>
              <a:rPr lang="en-US" sz="2000" b="1" dirty="0">
                <a:solidFill>
                  <a:schemeClr val="tx1">
                    <a:lumMod val="95000"/>
                  </a:schemeClr>
                </a:solidFill>
                <a:latin typeface="Google Sans"/>
              </a:rPr>
              <a:t>A bike share program consists of making bicycles available to the inhabitants of a city so that they can rent a bike for short or longer distances. In particular, shared bikes are used to go to work, the gym, to school, and to meet friends</a:t>
            </a:r>
            <a:endParaRPr lang="en-US" sz="2000" b="1" dirty="0">
              <a:solidFill>
                <a:schemeClr val="tx1">
                  <a:lumMod val="95000"/>
                </a:schemeClr>
              </a:solidFill>
            </a:endParaRPr>
          </a:p>
        </p:txBody>
      </p:sp>
      <p:sp>
        <p:nvSpPr>
          <p:cNvPr id="5" name="TextBox 4">
            <a:extLst>
              <a:ext uri="{FF2B5EF4-FFF2-40B4-BE49-F238E27FC236}">
                <a16:creationId xmlns:a16="http://schemas.microsoft.com/office/drawing/2014/main" id="{3CC883C7-C321-43BE-8317-198824A9CB1C}"/>
              </a:ext>
            </a:extLst>
          </p:cNvPr>
          <p:cNvSpPr txBox="1"/>
          <p:nvPr/>
        </p:nvSpPr>
        <p:spPr>
          <a:xfrm>
            <a:off x="1416817" y="3246120"/>
            <a:ext cx="10389996" cy="2862322"/>
          </a:xfrm>
          <a:prstGeom prst="rect">
            <a:avLst/>
          </a:prstGeom>
          <a:noFill/>
        </p:spPr>
        <p:txBody>
          <a:bodyPr wrap="square" rtlCol="0">
            <a:spAutoFit/>
          </a:bodyPr>
          <a:lstStyle/>
          <a:p>
            <a:r>
              <a:rPr lang="en-US" b="1" dirty="0"/>
              <a:t>And in this project we have </a:t>
            </a:r>
          </a:p>
          <a:p>
            <a:r>
              <a:rPr lang="en-US" b="1" dirty="0" err="1"/>
              <a:t>Cyclistic</a:t>
            </a:r>
            <a:r>
              <a:rPr lang="en-US" b="1" dirty="0"/>
              <a:t>: A bike-share program that features more than 5,800 bicycles and 600 docking stations. </a:t>
            </a:r>
            <a:r>
              <a:rPr lang="en-US" b="1" dirty="0" err="1"/>
              <a:t>Cyclistic</a:t>
            </a:r>
            <a:r>
              <a:rPr lang="en-US" b="1" dirty="0"/>
              <a:t> sets itself</a:t>
            </a:r>
          </a:p>
          <a:p>
            <a:r>
              <a:rPr lang="en-US" b="1" dirty="0"/>
              <a:t>apart by also offering reclining bikes, hand tricycles, and cargo bikes, making bike-share more inclusive to people with</a:t>
            </a:r>
          </a:p>
          <a:p>
            <a:r>
              <a:rPr lang="en-US" b="1" dirty="0"/>
              <a:t>disabilities and riders who can’t use a standard two-wheeled bike. The majority of riders opt for traditional bikes; about</a:t>
            </a:r>
          </a:p>
          <a:p>
            <a:r>
              <a:rPr lang="en-US" b="1" dirty="0"/>
              <a:t>8% of riders use the assistive options. </a:t>
            </a:r>
            <a:r>
              <a:rPr lang="en-US" b="1" dirty="0" err="1"/>
              <a:t>Cyclistic</a:t>
            </a:r>
            <a:r>
              <a:rPr lang="en-US" b="1" dirty="0"/>
              <a:t> users are more likely to ride for leisure, but about 30% use them to</a:t>
            </a:r>
          </a:p>
          <a:p>
            <a:r>
              <a:rPr lang="en-US" b="1" dirty="0"/>
              <a:t>commute to work each day.</a:t>
            </a:r>
          </a:p>
        </p:txBody>
      </p:sp>
      <p:sp>
        <p:nvSpPr>
          <p:cNvPr id="6" name="Rectangle: Rounded Corners 5">
            <a:extLst>
              <a:ext uri="{FF2B5EF4-FFF2-40B4-BE49-F238E27FC236}">
                <a16:creationId xmlns:a16="http://schemas.microsoft.com/office/drawing/2014/main" id="{092ABBE8-9937-4160-A49D-53CCA85EAE12}"/>
              </a:ext>
            </a:extLst>
          </p:cNvPr>
          <p:cNvSpPr/>
          <p:nvPr/>
        </p:nvSpPr>
        <p:spPr>
          <a:xfrm>
            <a:off x="884255" y="43967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Introduction</a:t>
            </a:r>
            <a:r>
              <a:rPr lang="en-US" dirty="0"/>
              <a:t> </a:t>
            </a:r>
          </a:p>
        </p:txBody>
      </p:sp>
      <p:sp>
        <p:nvSpPr>
          <p:cNvPr id="7" name="Arrow: Right 6">
            <a:extLst>
              <a:ext uri="{FF2B5EF4-FFF2-40B4-BE49-F238E27FC236}">
                <a16:creationId xmlns:a16="http://schemas.microsoft.com/office/drawing/2014/main" id="{AAD5C75A-2348-4B34-87A4-24C4CF41A3C1}"/>
              </a:ext>
            </a:extLst>
          </p:cNvPr>
          <p:cNvSpPr/>
          <p:nvPr/>
        </p:nvSpPr>
        <p:spPr>
          <a:xfrm>
            <a:off x="815341" y="2011680"/>
            <a:ext cx="601476"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6AF45C2A-621D-47B8-9CC9-DBC1F843C2B7}"/>
              </a:ext>
            </a:extLst>
          </p:cNvPr>
          <p:cNvSpPr/>
          <p:nvPr/>
        </p:nvSpPr>
        <p:spPr>
          <a:xfrm>
            <a:off x="815341" y="3284220"/>
            <a:ext cx="601476" cy="2133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6609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0A4148D7-FD32-4F17-9C2B-B01007278279}"/>
              </a:ext>
            </a:extLst>
          </p:cNvPr>
          <p:cNvSpPr/>
          <p:nvPr/>
        </p:nvSpPr>
        <p:spPr>
          <a:xfrm>
            <a:off x="3394277" y="600768"/>
            <a:ext cx="5637125" cy="5657221"/>
          </a:xfrm>
          <a:prstGeom prst="ellipse">
            <a:avLst/>
          </a:prstGeom>
          <a:solidFill>
            <a:schemeClr val="bg1">
              <a:lumMod val="75000"/>
              <a:lumOff val="25000"/>
              <a:alpha val="57000"/>
            </a:schemeClr>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lumMod val="95000"/>
                  </a:schemeClr>
                </a:solidFill>
              </a:rPr>
              <a:t>Business Requirement</a:t>
            </a:r>
            <a:endParaRPr lang="en-US" sz="2800" b="1" i="1" dirty="0">
              <a:solidFill>
                <a:schemeClr val="tx1">
                  <a:lumMod val="95000"/>
                </a:schemeClr>
              </a:solidFill>
            </a:endParaRPr>
          </a:p>
        </p:txBody>
      </p:sp>
      <p:sp>
        <p:nvSpPr>
          <p:cNvPr id="5" name="Lightning Bolt 4">
            <a:extLst>
              <a:ext uri="{FF2B5EF4-FFF2-40B4-BE49-F238E27FC236}">
                <a16:creationId xmlns:a16="http://schemas.microsoft.com/office/drawing/2014/main" id="{D6BA4945-11F4-4116-97FB-732B9D4ED353}"/>
              </a:ext>
            </a:extLst>
          </p:cNvPr>
          <p:cNvSpPr/>
          <p:nvPr/>
        </p:nvSpPr>
        <p:spPr>
          <a:xfrm>
            <a:off x="2388019" y="914400"/>
            <a:ext cx="1463040" cy="18796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37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1206E64-BCB4-4421-9C9A-5082BBFA0EFB}"/>
              </a:ext>
            </a:extLst>
          </p:cNvPr>
          <p:cNvSpPr/>
          <p:nvPr/>
        </p:nvSpPr>
        <p:spPr>
          <a:xfrm>
            <a:off x="884255" y="439670"/>
            <a:ext cx="3537020" cy="1015663"/>
          </a:xfrm>
          <a:prstGeom prst="roundRect">
            <a:avLst/>
          </a:prstGeom>
          <a:solidFill>
            <a:schemeClr val="bg2"/>
          </a:solidFill>
          <a:effectLst>
            <a:outerShdw blurRad="50800" dist="50800" dir="54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Business Requirement</a:t>
            </a:r>
            <a:endParaRPr lang="en-US" dirty="0"/>
          </a:p>
        </p:txBody>
      </p:sp>
      <p:sp>
        <p:nvSpPr>
          <p:cNvPr id="7" name="TextBox 6">
            <a:extLst>
              <a:ext uri="{FF2B5EF4-FFF2-40B4-BE49-F238E27FC236}">
                <a16:creationId xmlns:a16="http://schemas.microsoft.com/office/drawing/2014/main" id="{6FA24945-3699-48A8-8719-54A860D0BDC8}"/>
              </a:ext>
            </a:extLst>
          </p:cNvPr>
          <p:cNvSpPr txBox="1"/>
          <p:nvPr/>
        </p:nvSpPr>
        <p:spPr>
          <a:xfrm>
            <a:off x="884255" y="2667000"/>
            <a:ext cx="3731288" cy="5509200"/>
          </a:xfrm>
          <a:prstGeom prst="rect">
            <a:avLst/>
          </a:prstGeom>
          <a:noFill/>
        </p:spPr>
        <p:txBody>
          <a:bodyPr wrap="square" rtlCol="0">
            <a:spAutoFit/>
          </a:bodyPr>
          <a:lstStyle/>
          <a:p>
            <a:r>
              <a:rPr lang="en-US" dirty="0"/>
              <a:t> </a:t>
            </a:r>
            <a:r>
              <a:rPr lang="en-US" sz="2800" b="1" i="1" dirty="0">
                <a:solidFill>
                  <a:schemeClr val="accent4">
                    <a:lumMod val="75000"/>
                  </a:schemeClr>
                </a:solidFill>
              </a:rPr>
              <a:t>Requirements</a:t>
            </a:r>
          </a:p>
          <a:p>
            <a:endParaRPr lang="en-US" sz="2400" dirty="0"/>
          </a:p>
          <a:p>
            <a:endParaRPr lang="en-US" sz="2400" dirty="0"/>
          </a:p>
          <a:p>
            <a:r>
              <a:rPr lang="en-US" sz="2400" dirty="0"/>
              <a:t>How do annual members and casual riders use </a:t>
            </a:r>
            <a:r>
              <a:rPr lang="en-US" sz="2400" dirty="0" err="1"/>
              <a:t>Cyclistic</a:t>
            </a:r>
            <a:r>
              <a:rPr lang="en-US" sz="2400" dirty="0"/>
              <a:t> bikes differently?</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TextBox 7">
            <a:extLst>
              <a:ext uri="{FF2B5EF4-FFF2-40B4-BE49-F238E27FC236}">
                <a16:creationId xmlns:a16="http://schemas.microsoft.com/office/drawing/2014/main" id="{E2F5BB84-6C3D-4702-BB3C-0F55209FBDE0}"/>
              </a:ext>
            </a:extLst>
          </p:cNvPr>
          <p:cNvSpPr txBox="1"/>
          <p:nvPr/>
        </p:nvSpPr>
        <p:spPr>
          <a:xfrm>
            <a:off x="5197928" y="2667000"/>
            <a:ext cx="3516086" cy="4462760"/>
          </a:xfrm>
          <a:prstGeom prst="rect">
            <a:avLst/>
          </a:prstGeom>
          <a:noFill/>
        </p:spPr>
        <p:txBody>
          <a:bodyPr wrap="square" rtlCol="0">
            <a:spAutoFit/>
          </a:bodyPr>
          <a:lstStyle/>
          <a:p>
            <a:r>
              <a:rPr lang="en-US" sz="2800" b="1" i="1" dirty="0">
                <a:solidFill>
                  <a:schemeClr val="accent4">
                    <a:lumMod val="75000"/>
                  </a:schemeClr>
                </a:solidFill>
              </a:rPr>
              <a:t>The Directors</a:t>
            </a:r>
          </a:p>
          <a:p>
            <a:endParaRPr lang="en-US" dirty="0"/>
          </a:p>
          <a:p>
            <a:endParaRPr lang="en-US" dirty="0"/>
          </a:p>
          <a:p>
            <a:r>
              <a:rPr lang="en-US" sz="2000" dirty="0"/>
              <a:t>The director</a:t>
            </a:r>
          </a:p>
          <a:p>
            <a:r>
              <a:rPr lang="en-US" sz="2000" dirty="0"/>
              <a:t>of marketing believes the company’s future success depends on maximizing the number of annual memberships. Therefore,</a:t>
            </a:r>
          </a:p>
          <a:p>
            <a:r>
              <a:rPr lang="en-US" sz="2000" dirty="0"/>
              <a:t>your team wants to understand how casual riders and annual members use </a:t>
            </a:r>
            <a:r>
              <a:rPr lang="en-US" sz="2000" dirty="0" err="1"/>
              <a:t>Cyclistic</a:t>
            </a:r>
            <a:r>
              <a:rPr lang="en-US" sz="2000" dirty="0"/>
              <a:t> bikes differently</a:t>
            </a:r>
          </a:p>
        </p:txBody>
      </p:sp>
      <p:sp>
        <p:nvSpPr>
          <p:cNvPr id="9" name="TextBox 8">
            <a:extLst>
              <a:ext uri="{FF2B5EF4-FFF2-40B4-BE49-F238E27FC236}">
                <a16:creationId xmlns:a16="http://schemas.microsoft.com/office/drawing/2014/main" id="{8028C55D-C8D5-4FBA-AB2E-8D0B88A887C9}"/>
              </a:ext>
            </a:extLst>
          </p:cNvPr>
          <p:cNvSpPr txBox="1"/>
          <p:nvPr/>
        </p:nvSpPr>
        <p:spPr>
          <a:xfrm>
            <a:off x="9448799" y="2667000"/>
            <a:ext cx="3113314" cy="4154984"/>
          </a:xfrm>
          <a:prstGeom prst="rect">
            <a:avLst/>
          </a:prstGeom>
          <a:noFill/>
        </p:spPr>
        <p:txBody>
          <a:bodyPr wrap="square" rtlCol="0">
            <a:spAutoFit/>
          </a:bodyPr>
          <a:lstStyle/>
          <a:p>
            <a:r>
              <a:rPr lang="en-US" sz="2800" dirty="0">
                <a:solidFill>
                  <a:schemeClr val="accent4">
                    <a:lumMod val="75000"/>
                  </a:schemeClr>
                </a:solidFill>
              </a:rPr>
              <a:t>Limitations</a:t>
            </a:r>
          </a:p>
          <a:p>
            <a:endParaRPr lang="en-US" dirty="0"/>
          </a:p>
          <a:p>
            <a:endParaRPr lang="en-US" dirty="0"/>
          </a:p>
          <a:p>
            <a:r>
              <a:rPr lang="en-US" sz="2000" dirty="0"/>
              <a:t>Limited project timeline due to business needs and resource availability</a:t>
            </a:r>
          </a:p>
          <a:p>
            <a:endParaRPr lang="en-US" sz="2000" dirty="0"/>
          </a:p>
          <a:p>
            <a:endParaRPr lang="en-US" sz="2000" dirty="0"/>
          </a:p>
          <a:p>
            <a:r>
              <a:rPr lang="en-US" sz="2000" dirty="0"/>
              <a:t>Limited availability of data due to data privacy and security concerns</a:t>
            </a:r>
          </a:p>
        </p:txBody>
      </p:sp>
    </p:spTree>
    <p:extLst>
      <p:ext uri="{BB962C8B-B14F-4D97-AF65-F5344CB8AC3E}">
        <p14:creationId xmlns:p14="http://schemas.microsoft.com/office/powerpoint/2010/main" val="2647691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E16F3580-2355-4616-A654-27BB0342F003}"/>
              </a:ext>
            </a:extLst>
          </p:cNvPr>
          <p:cNvSpPr/>
          <p:nvPr/>
        </p:nvSpPr>
        <p:spPr>
          <a:xfrm>
            <a:off x="3394277" y="600768"/>
            <a:ext cx="5637125" cy="5657221"/>
          </a:xfrm>
          <a:prstGeom prst="ellipse">
            <a:avLst/>
          </a:prstGeom>
          <a:solidFill>
            <a:schemeClr val="bg1">
              <a:lumMod val="75000"/>
              <a:lumOff val="25000"/>
              <a:alpha val="57000"/>
            </a:schemeClr>
          </a:solidFill>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i="1" dirty="0">
                <a:solidFill>
                  <a:schemeClr val="tx1">
                    <a:lumMod val="95000"/>
                  </a:schemeClr>
                </a:solidFill>
              </a:rPr>
              <a:t>Aim of the project </a:t>
            </a:r>
          </a:p>
        </p:txBody>
      </p:sp>
      <p:sp>
        <p:nvSpPr>
          <p:cNvPr id="5" name="Lightning Bolt 4">
            <a:extLst>
              <a:ext uri="{FF2B5EF4-FFF2-40B4-BE49-F238E27FC236}">
                <a16:creationId xmlns:a16="http://schemas.microsoft.com/office/drawing/2014/main" id="{98F76D24-1E72-46E3-A394-52C512735357}"/>
              </a:ext>
            </a:extLst>
          </p:cNvPr>
          <p:cNvSpPr/>
          <p:nvPr/>
        </p:nvSpPr>
        <p:spPr>
          <a:xfrm>
            <a:off x="2388019" y="914400"/>
            <a:ext cx="1463040" cy="187960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3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1023</TotalTime>
  <Words>1442</Words>
  <Application>Microsoft Office PowerPoint</Application>
  <PresentationFormat>Custom</PresentationFormat>
  <Paragraphs>278</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Century Gothic</vt:lpstr>
      <vt:lpstr>Google Sans</vt:lpstr>
      <vt:lpstr>Segoe UI Symbol</vt:lpstr>
      <vt:lpstr>Söhne</vt:lpstr>
      <vt:lpstr>Mesh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HP</dc:creator>
  <cp:lastModifiedBy>Mohamed Mahmoud</cp:lastModifiedBy>
  <cp:revision>73</cp:revision>
  <dcterms:created xsi:type="dcterms:W3CDTF">2011-01-21T15:00:27Z</dcterms:created>
  <dcterms:modified xsi:type="dcterms:W3CDTF">2023-08-01T10:31:31Z</dcterms:modified>
</cp:coreProperties>
</file>